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ink/ink1.xml" ContentType="application/inkml+xml"/>
  <Override PartName="/ppt/ink/ink2.xml" ContentType="application/inkml+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Lst>
  <p:notesMasterIdLst>
    <p:notesMasterId r:id="rId34"/>
  </p:notesMasterIdLst>
  <p:sldIdLst>
    <p:sldId id="327" r:id="rId3"/>
    <p:sldId id="328" r:id="rId4"/>
    <p:sldId id="316" r:id="rId5"/>
    <p:sldId id="322" r:id="rId6"/>
    <p:sldId id="309" r:id="rId7"/>
    <p:sldId id="310" r:id="rId8"/>
    <p:sldId id="286" r:id="rId9"/>
    <p:sldId id="289" r:id="rId10"/>
    <p:sldId id="317" r:id="rId11"/>
    <p:sldId id="315" r:id="rId12"/>
    <p:sldId id="325" r:id="rId13"/>
    <p:sldId id="304" r:id="rId14"/>
    <p:sldId id="292" r:id="rId15"/>
    <p:sldId id="319" r:id="rId16"/>
    <p:sldId id="314" r:id="rId17"/>
    <p:sldId id="326" r:id="rId18"/>
    <p:sldId id="297" r:id="rId19"/>
    <p:sldId id="299" r:id="rId20"/>
    <p:sldId id="293" r:id="rId21"/>
    <p:sldId id="301" r:id="rId22"/>
    <p:sldId id="307" r:id="rId23"/>
    <p:sldId id="332" r:id="rId24"/>
    <p:sldId id="269" r:id="rId25"/>
    <p:sldId id="272" r:id="rId26"/>
    <p:sldId id="318" r:id="rId27"/>
    <p:sldId id="274" r:id="rId28"/>
    <p:sldId id="333" r:id="rId29"/>
    <p:sldId id="275" r:id="rId30"/>
    <p:sldId id="334" r:id="rId31"/>
    <p:sldId id="284" r:id="rId32"/>
    <p:sldId id="331" r:id="rId33"/>
  </p:sldIdLst>
  <p:sldSz cx="12192000" cy="6858000"/>
  <p:notesSz cx="6858000" cy="9875838"/>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8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ittlere Formatvorlage 1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2DE63D5-997A-4646-A377-4702673A728D}" styleName="Helle Formatvorlage 2 - Akz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5" autoAdjust="0"/>
    <p:restoredTop sz="70035" autoAdjust="0"/>
  </p:normalViewPr>
  <p:slideViewPr>
    <p:cSldViewPr showGuides="1">
      <p:cViewPr varScale="1">
        <p:scale>
          <a:sx n="68" d="100"/>
          <a:sy n="68" d="100"/>
        </p:scale>
        <p:origin x="1277" y="77"/>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43" d="100"/>
          <a:sy n="43" d="100"/>
        </p:scale>
        <p:origin x="280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7-16T12:46:40.416"/>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733 1,'12'49,"22"96,-29-116,-2 1,1 57,-5-74,-1 0,0 0,-1 0,-1 0,0 0,-1-1,0 0,0 0,-2 0,1-1,-1 0,-1 0,0 0,-17 16,-2-1,-2-1,-1-1,-60 37,31-26,-2-2,-1-3,-92 31,125-50,-34 18,14-6,4-4</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7-16T12:46:41.245"/>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0 1124,'0'-53,"0"-33,0-25,0-7,0 7,0 8,0 7,0 11,0 13,0 12,0 7,0 6,8 10,2 5,0 0,-2 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Kopfzeilenplatzhalter 1"/>
          <p:cNvSpPr>
            <a:spLocks noGrp="1"/>
          </p:cNvSpPr>
          <p:nvPr>
            <p:ph type="hdr" sz="quarter"/>
          </p:nvPr>
        </p:nvSpPr>
        <p:spPr bwMode="auto">
          <a:xfrm>
            <a:off x="0" y="0"/>
            <a:ext cx="2971800" cy="495507"/>
          </a:xfrm>
          <a:prstGeom prst="rect">
            <a:avLst/>
          </a:prstGeom>
        </p:spPr>
        <p:txBody>
          <a:bodyPr vert="horz" lIns="91440" tIns="45720" rIns="91440" bIns="45720" rtlCol="0"/>
          <a:lstStyle>
            <a:lvl1pPr algn="l">
              <a:defRPr sz="1200"/>
            </a:lvl1pPr>
          </a:lstStyle>
          <a:p>
            <a:pPr>
              <a:defRPr/>
            </a:pPr>
            <a:endParaRPr lang="de-DE" dirty="0"/>
          </a:p>
        </p:txBody>
      </p:sp>
      <p:sp>
        <p:nvSpPr>
          <p:cNvPr id="3" name="Datumsplatzhalter 2"/>
          <p:cNvSpPr>
            <a:spLocks noGrp="1"/>
          </p:cNvSpPr>
          <p:nvPr>
            <p:ph type="dt" idx="1"/>
          </p:nvPr>
        </p:nvSpPr>
        <p:spPr bwMode="auto">
          <a:xfrm>
            <a:off x="3884614" y="0"/>
            <a:ext cx="2971800" cy="495507"/>
          </a:xfrm>
          <a:prstGeom prst="rect">
            <a:avLst/>
          </a:prstGeom>
        </p:spPr>
        <p:txBody>
          <a:bodyPr vert="horz" lIns="91440" tIns="45720" rIns="91440" bIns="45720" rtlCol="0"/>
          <a:lstStyle>
            <a:lvl1pPr algn="r">
              <a:defRPr sz="1200"/>
            </a:lvl1pPr>
          </a:lstStyle>
          <a:p>
            <a:pPr>
              <a:defRPr/>
            </a:pPr>
            <a:fld id="{13ACD0F5-4E1C-40F8-8CDE-DF970721EC6D}" type="datetimeFigureOut">
              <a:rPr lang="de-DE"/>
              <a:t>05.02.2026</a:t>
            </a:fld>
            <a:endParaRPr lang="de-DE" dirty="0"/>
          </a:p>
        </p:txBody>
      </p:sp>
      <p:sp>
        <p:nvSpPr>
          <p:cNvPr id="4" name="Folienbildplatzhalter 3"/>
          <p:cNvSpPr>
            <a:spLocks noGrp="1" noRot="1" noChangeAspect="1"/>
          </p:cNvSpPr>
          <p:nvPr>
            <p:ph type="sldImg" idx="2"/>
          </p:nvPr>
        </p:nvSpPr>
        <p:spPr bwMode="auto">
          <a:xfrm>
            <a:off x="466725" y="1235075"/>
            <a:ext cx="5924550" cy="3332163"/>
          </a:xfrm>
          <a:prstGeom prst="rect">
            <a:avLst/>
          </a:prstGeom>
          <a:noFill/>
          <a:ln w="12700">
            <a:solidFill>
              <a:prstClr val="black"/>
            </a:solidFill>
          </a:ln>
        </p:spPr>
        <p:txBody>
          <a:bodyPr vert="horz" lIns="91440" tIns="45720" rIns="91440" bIns="45720" rtlCol="0" anchor="ctr"/>
          <a:lstStyle/>
          <a:p>
            <a:pPr>
              <a:defRPr/>
            </a:pPr>
            <a:endParaRPr lang="de-DE" dirty="0"/>
          </a:p>
        </p:txBody>
      </p:sp>
      <p:sp>
        <p:nvSpPr>
          <p:cNvPr id="5" name="Notizenplatzhalter 4"/>
          <p:cNvSpPr>
            <a:spLocks noGrp="1"/>
          </p:cNvSpPr>
          <p:nvPr>
            <p:ph type="body" sz="quarter" idx="3"/>
          </p:nvPr>
        </p:nvSpPr>
        <p:spPr bwMode="auto">
          <a:xfrm>
            <a:off x="685801" y="4752747"/>
            <a:ext cx="5486400" cy="3888611"/>
          </a:xfrm>
          <a:prstGeom prst="rect">
            <a:avLst/>
          </a:prstGeom>
        </p:spPr>
        <p:txBody>
          <a:bodyPr vert="horz" lIns="91440" tIns="45720" rIns="91440" bIns="45720" rtlCol="0"/>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6" name="Fußzeilenplatzhalter 5"/>
          <p:cNvSpPr>
            <a:spLocks noGrp="1"/>
          </p:cNvSpPr>
          <p:nvPr>
            <p:ph type="ftr" sz="quarter" idx="4"/>
          </p:nvPr>
        </p:nvSpPr>
        <p:spPr bwMode="auto">
          <a:xfrm>
            <a:off x="0" y="9380333"/>
            <a:ext cx="2971800" cy="495506"/>
          </a:xfrm>
          <a:prstGeom prst="rect">
            <a:avLst/>
          </a:prstGeom>
        </p:spPr>
        <p:txBody>
          <a:bodyPr vert="horz" lIns="91440" tIns="45720" rIns="91440" bIns="45720" rtlCol="0" anchor="b"/>
          <a:lstStyle>
            <a:lvl1pPr algn="l">
              <a:defRPr sz="1200"/>
            </a:lvl1pPr>
          </a:lstStyle>
          <a:p>
            <a:pPr>
              <a:defRPr/>
            </a:pPr>
            <a:endParaRPr lang="de-DE" dirty="0"/>
          </a:p>
        </p:txBody>
      </p:sp>
      <p:sp>
        <p:nvSpPr>
          <p:cNvPr id="7" name="Foliennummernplatzhalter 6"/>
          <p:cNvSpPr>
            <a:spLocks noGrp="1"/>
          </p:cNvSpPr>
          <p:nvPr>
            <p:ph type="sldNum" sz="quarter" idx="5"/>
          </p:nvPr>
        </p:nvSpPr>
        <p:spPr bwMode="auto">
          <a:xfrm>
            <a:off x="3884614" y="9380333"/>
            <a:ext cx="2971800" cy="495506"/>
          </a:xfrm>
          <a:prstGeom prst="rect">
            <a:avLst/>
          </a:prstGeom>
        </p:spPr>
        <p:txBody>
          <a:bodyPr vert="horz" lIns="91440" tIns="45720" rIns="91440" bIns="45720" rtlCol="0" anchor="b"/>
          <a:lstStyle>
            <a:lvl1pPr algn="r">
              <a:defRPr sz="1200"/>
            </a:lvl1pPr>
          </a:lstStyle>
          <a:p>
            <a:pPr>
              <a:defRPr/>
            </a:pPr>
            <a:fld id="{C1EEEDFD-5915-4F7B-B712-75E9BB55AD12}" type="slidenum">
              <a:rPr lang="de-DE"/>
              <a:t>‹Nr.›</a:t>
            </a:fld>
            <a:endParaRPr lang="de-DE" dirty="0"/>
          </a:p>
        </p:txBody>
      </p:sp>
    </p:spTree>
  </p:cSld>
  <p:clrMap bg1="lt1" tx1="dk1" bg2="lt2" tx2="dk2" accent1="accent1" accent2="accent2" accent3="accent3" accent4="accent4" accent5="accent5" accent6="accent6" hlink="hlink" folHlink="folHlink"/>
  <p:notesStyle>
    <a:lvl1pPr marL="0" algn="l" defTabSz="914400">
      <a:spcBef>
        <a:spcPts val="600"/>
      </a:spcBef>
      <a:defRPr sz="1200">
        <a:solidFill>
          <a:schemeClr val="tx1"/>
        </a:solidFill>
        <a:latin typeface="+mn-lt"/>
        <a:ea typeface="+mn-ea"/>
        <a:cs typeface="+mn-cs"/>
      </a:defRPr>
    </a:lvl1pPr>
    <a:lvl2pPr marL="266700" indent="-266700" algn="l" defTabSz="914400">
      <a:spcBef>
        <a:spcPts val="600"/>
      </a:spcBef>
      <a:buFont typeface="Symbol"/>
      <a:buChar char="-"/>
      <a:defRPr sz="1200">
        <a:solidFill>
          <a:schemeClr val="tx1"/>
        </a:solidFill>
        <a:latin typeface="+mn-lt"/>
        <a:ea typeface="+mn-ea"/>
        <a:cs typeface="+mn-cs"/>
      </a:defRPr>
    </a:lvl2pPr>
    <a:lvl3pPr marL="449263" indent="-182563" algn="l" defTabSz="914400">
      <a:spcBef>
        <a:spcPts val="600"/>
      </a:spcBef>
      <a:buFont typeface="Arial"/>
      <a:buChar char="•"/>
      <a:defRPr sz="1200">
        <a:solidFill>
          <a:schemeClr val="tx1"/>
        </a:solidFill>
        <a:latin typeface="+mn-lt"/>
        <a:ea typeface="+mn-ea"/>
        <a:cs typeface="+mn-cs"/>
      </a:defRPr>
    </a:lvl3pPr>
    <a:lvl4pPr marL="625475" indent="-176213" algn="l" defTabSz="914400">
      <a:spcBef>
        <a:spcPts val="600"/>
      </a:spcBef>
      <a:buFont typeface="Symbol"/>
      <a:buChar char="-"/>
      <a:defRPr sz="1200">
        <a:solidFill>
          <a:schemeClr val="tx1"/>
        </a:solidFill>
        <a:latin typeface="+mn-lt"/>
        <a:ea typeface="+mn-ea"/>
        <a:cs typeface="+mn-cs"/>
      </a:defRPr>
    </a:lvl4pPr>
    <a:lvl5pPr marL="808038" indent="-182563" algn="l" defTabSz="914400">
      <a:spcBef>
        <a:spcPts val="600"/>
      </a:spcBef>
      <a:buFont typeface="Arial"/>
      <a:buChar char="•"/>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1</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3008829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10</a:t>
            </a:fld>
            <a:endParaRPr lang="de-DE" dirty="0"/>
          </a:p>
        </p:txBody>
      </p:sp>
    </p:spTree>
    <p:extLst>
      <p:ext uri="{BB962C8B-B14F-4D97-AF65-F5344CB8AC3E}">
        <p14:creationId xmlns:p14="http://schemas.microsoft.com/office/powerpoint/2010/main" val="1335876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ctr"/>
            <a:endParaRPr lang="de-DE" dirty="0"/>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11</a:t>
            </a:fld>
            <a:endParaRPr lang="de-DE" dirty="0"/>
          </a:p>
        </p:txBody>
      </p:sp>
    </p:spTree>
    <p:extLst>
      <p:ext uri="{BB962C8B-B14F-4D97-AF65-F5344CB8AC3E}">
        <p14:creationId xmlns:p14="http://schemas.microsoft.com/office/powerpoint/2010/main" val="533477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FF8A5-84C6-F2C3-44A5-00DD96D415E5}"/>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33FA9B97-DA6A-E06E-E08D-1F6C6070EC05}"/>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80782762-9936-1BDF-2357-6800C3AF8788}"/>
              </a:ext>
            </a:extLst>
          </p:cNvPr>
          <p:cNvSpPr>
            <a:spLocks noGrp="1"/>
          </p:cNvSpPr>
          <p:nvPr>
            <p:ph type="body" idx="1"/>
          </p:nvPr>
        </p:nvSpPr>
        <p:spPr bwMode="auto"/>
        <p:txBody>
          <a:bodyPr/>
          <a:lstStyle/>
          <a:p>
            <a:pPr>
              <a:defRPr/>
            </a:pPr>
            <a:endParaRPr b="1" dirty="0"/>
          </a:p>
        </p:txBody>
      </p:sp>
      <p:sp>
        <p:nvSpPr>
          <p:cNvPr id="4" name="Slide Number Placeholder 3">
            <a:extLst>
              <a:ext uri="{FF2B5EF4-FFF2-40B4-BE49-F238E27FC236}">
                <a16:creationId xmlns:a16="http://schemas.microsoft.com/office/drawing/2014/main" id="{760FB132-AE93-06BD-AFD8-667AA23661F8}"/>
              </a:ext>
            </a:extLst>
          </p:cNvPr>
          <p:cNvSpPr>
            <a:spLocks noGrp="1"/>
          </p:cNvSpPr>
          <p:nvPr>
            <p:ph type="sldNum" sz="quarter" idx="10"/>
          </p:nvPr>
        </p:nvSpPr>
        <p:spPr bwMode="auto"/>
        <p:txBody>
          <a:bodyPr/>
          <a:lstStyle/>
          <a:p>
            <a:pPr>
              <a:defRPr/>
            </a:pPr>
            <a:fld id="{43396819-8D39-4D7B-BDF3-BD1BE35EB5BE}" type="slidenum">
              <a:rPr/>
              <a:t>12</a:t>
            </a:fld>
            <a:endParaRPr dirty="0"/>
          </a:p>
        </p:txBody>
      </p:sp>
    </p:spTree>
    <p:extLst>
      <p:ext uri="{BB962C8B-B14F-4D97-AF65-F5344CB8AC3E}">
        <p14:creationId xmlns:p14="http://schemas.microsoft.com/office/powerpoint/2010/main" val="39514903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A3DECD-F89E-8A6E-6358-9DEF46FCC47D}"/>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8F01F10D-6E79-F3CA-70DA-75DA811204DF}"/>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6347D160-BC1E-BD29-A40A-7E1690260FF5}"/>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14826D36-6DA8-AA0D-91D2-45CE721F5191}"/>
              </a:ext>
            </a:extLst>
          </p:cNvPr>
          <p:cNvSpPr>
            <a:spLocks noGrp="1"/>
          </p:cNvSpPr>
          <p:nvPr>
            <p:ph type="sldNum" sz="quarter" idx="10"/>
          </p:nvPr>
        </p:nvSpPr>
        <p:spPr bwMode="auto"/>
        <p:txBody>
          <a:bodyPr/>
          <a:lstStyle/>
          <a:p>
            <a:pPr>
              <a:defRPr/>
            </a:pPr>
            <a:fld id="{186A4F6A-246A-CFF7-5E0D-7C3F95076C9C}" type="slidenum">
              <a:rPr/>
              <a:t>13</a:t>
            </a:fld>
            <a:endParaRPr dirty="0"/>
          </a:p>
        </p:txBody>
      </p:sp>
    </p:spTree>
    <p:extLst>
      <p:ext uri="{BB962C8B-B14F-4D97-AF65-F5344CB8AC3E}">
        <p14:creationId xmlns:p14="http://schemas.microsoft.com/office/powerpoint/2010/main" val="7393721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A06B0-28FC-5FDF-64A2-102F9D2EC786}"/>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F04251DC-427D-259A-B2AD-214D75676401}"/>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1D9D7575-8320-30C4-EF4C-23682C67A87A}"/>
              </a:ext>
            </a:extLst>
          </p:cNvPr>
          <p:cNvSpPr>
            <a:spLocks noGrp="1"/>
          </p:cNvSpPr>
          <p:nvPr>
            <p:ph type="body" idx="1"/>
          </p:nvPr>
        </p:nvSpPr>
        <p:spPr bwMode="auto"/>
        <p:txBody>
          <a:bodyPr/>
          <a:lstStyle/>
          <a:p>
            <a:pPr>
              <a:defRPr/>
            </a:pPr>
            <a:endParaRPr b="1" dirty="0"/>
          </a:p>
        </p:txBody>
      </p:sp>
      <p:sp>
        <p:nvSpPr>
          <p:cNvPr id="4" name="Slide Number Placeholder 3">
            <a:extLst>
              <a:ext uri="{FF2B5EF4-FFF2-40B4-BE49-F238E27FC236}">
                <a16:creationId xmlns:a16="http://schemas.microsoft.com/office/drawing/2014/main" id="{5521928F-8552-3606-952C-FF7B9D87B786}"/>
              </a:ext>
            </a:extLst>
          </p:cNvPr>
          <p:cNvSpPr>
            <a:spLocks noGrp="1"/>
          </p:cNvSpPr>
          <p:nvPr>
            <p:ph type="sldNum" sz="quarter" idx="10"/>
          </p:nvPr>
        </p:nvSpPr>
        <p:spPr bwMode="auto"/>
        <p:txBody>
          <a:bodyPr/>
          <a:lstStyle/>
          <a:p>
            <a:pPr>
              <a:defRPr/>
            </a:pPr>
            <a:fld id="{43396819-8D39-4D7B-BDF3-BD1BE35EB5BE}" type="slidenum">
              <a:rPr/>
              <a:t>14</a:t>
            </a:fld>
            <a:endParaRPr dirty="0"/>
          </a:p>
        </p:txBody>
      </p:sp>
    </p:spTree>
    <p:extLst>
      <p:ext uri="{BB962C8B-B14F-4D97-AF65-F5344CB8AC3E}">
        <p14:creationId xmlns:p14="http://schemas.microsoft.com/office/powerpoint/2010/main" val="800434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A06B0-28FC-5FDF-64A2-102F9D2EC786}"/>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F04251DC-427D-259A-B2AD-214D75676401}"/>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1D9D7575-8320-30C4-EF4C-23682C67A87A}"/>
              </a:ext>
            </a:extLst>
          </p:cNvPr>
          <p:cNvSpPr>
            <a:spLocks noGrp="1"/>
          </p:cNvSpPr>
          <p:nvPr>
            <p:ph type="body" idx="1"/>
          </p:nvPr>
        </p:nvSpPr>
        <p:spPr bwMode="auto"/>
        <p:txBody>
          <a:bodyPr/>
          <a:lstStyle/>
          <a:p>
            <a:pPr>
              <a:defRPr/>
            </a:pPr>
            <a:endParaRPr lang="de-DE" dirty="0"/>
          </a:p>
          <a:p>
            <a:pPr>
              <a:defRPr/>
            </a:pPr>
            <a:r>
              <a:rPr lang="de-DE" dirty="0"/>
              <a:t>Möglichkeit die Tabelle für die Körperteile zum konzipieren der Abfolge zu nutzen!</a:t>
            </a:r>
            <a:endParaRPr dirty="0"/>
          </a:p>
        </p:txBody>
      </p:sp>
      <p:sp>
        <p:nvSpPr>
          <p:cNvPr id="4" name="Slide Number Placeholder 3">
            <a:extLst>
              <a:ext uri="{FF2B5EF4-FFF2-40B4-BE49-F238E27FC236}">
                <a16:creationId xmlns:a16="http://schemas.microsoft.com/office/drawing/2014/main" id="{5521928F-8552-3606-952C-FF7B9D87B786}"/>
              </a:ext>
            </a:extLst>
          </p:cNvPr>
          <p:cNvSpPr>
            <a:spLocks noGrp="1"/>
          </p:cNvSpPr>
          <p:nvPr>
            <p:ph type="sldNum" sz="quarter" idx="10"/>
          </p:nvPr>
        </p:nvSpPr>
        <p:spPr bwMode="auto"/>
        <p:txBody>
          <a:bodyPr/>
          <a:lstStyle/>
          <a:p>
            <a:pPr>
              <a:defRPr/>
            </a:pPr>
            <a:fld id="{43396819-8D39-4D7B-BDF3-BD1BE35EB5BE}" type="slidenum">
              <a:rPr/>
              <a:t>15</a:t>
            </a:fld>
            <a:endParaRPr dirty="0"/>
          </a:p>
        </p:txBody>
      </p:sp>
    </p:spTree>
    <p:extLst>
      <p:ext uri="{BB962C8B-B14F-4D97-AF65-F5344CB8AC3E}">
        <p14:creationId xmlns:p14="http://schemas.microsoft.com/office/powerpoint/2010/main" val="1699228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ctr"/>
            <a:endParaRPr lang="de-DE" dirty="0"/>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16</a:t>
            </a:fld>
            <a:endParaRPr lang="de-DE" dirty="0"/>
          </a:p>
        </p:txBody>
      </p:sp>
    </p:spTree>
    <p:extLst>
      <p:ext uri="{BB962C8B-B14F-4D97-AF65-F5344CB8AC3E}">
        <p14:creationId xmlns:p14="http://schemas.microsoft.com/office/powerpoint/2010/main" val="31660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901685-88FB-38BB-D187-F2E0BA14696D}"/>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D08BF2F3-C672-DC0B-D2B5-CC3F627148A9}"/>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CD57966B-9107-06FA-47E1-BB390B6300D9}"/>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3E1A1015-2480-A038-915A-7B368B600B26}"/>
              </a:ext>
            </a:extLst>
          </p:cNvPr>
          <p:cNvSpPr>
            <a:spLocks noGrp="1"/>
          </p:cNvSpPr>
          <p:nvPr>
            <p:ph type="sldNum" sz="quarter" idx="10"/>
          </p:nvPr>
        </p:nvSpPr>
        <p:spPr bwMode="auto"/>
        <p:txBody>
          <a:bodyPr/>
          <a:lstStyle/>
          <a:p>
            <a:pPr>
              <a:defRPr/>
            </a:pPr>
            <a:fld id="{43396819-8D39-4D7B-BDF3-BD1BE35EB5BE}" type="slidenum">
              <a:rPr/>
              <a:t>17</a:t>
            </a:fld>
            <a:endParaRPr dirty="0"/>
          </a:p>
        </p:txBody>
      </p:sp>
    </p:spTree>
    <p:extLst>
      <p:ext uri="{BB962C8B-B14F-4D97-AF65-F5344CB8AC3E}">
        <p14:creationId xmlns:p14="http://schemas.microsoft.com/office/powerpoint/2010/main" val="41276182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8B9294-6F4F-FC68-C218-186C66B337F4}"/>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2AB44F35-8284-65D4-8CCF-EC12ED5106AB}"/>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23A35AC7-0DA9-0209-F3E8-766C01D93EEC}"/>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EB2C49D7-A156-F5FB-3A12-07E0C35BB37B}"/>
              </a:ext>
            </a:extLst>
          </p:cNvPr>
          <p:cNvSpPr>
            <a:spLocks noGrp="1"/>
          </p:cNvSpPr>
          <p:nvPr>
            <p:ph type="sldNum" sz="quarter" idx="10"/>
          </p:nvPr>
        </p:nvSpPr>
        <p:spPr bwMode="auto"/>
        <p:txBody>
          <a:bodyPr/>
          <a:lstStyle/>
          <a:p>
            <a:pPr>
              <a:defRPr/>
            </a:pPr>
            <a:fld id="{43396819-8D39-4D7B-BDF3-BD1BE35EB5BE}" type="slidenum">
              <a:rPr/>
              <a:t>18</a:t>
            </a:fld>
            <a:endParaRPr dirty="0"/>
          </a:p>
        </p:txBody>
      </p:sp>
    </p:spTree>
    <p:extLst>
      <p:ext uri="{BB962C8B-B14F-4D97-AF65-F5344CB8AC3E}">
        <p14:creationId xmlns:p14="http://schemas.microsoft.com/office/powerpoint/2010/main" val="951991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103BF-6398-A523-CB11-F264E8A0CB7B}"/>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2C483AA5-DADB-2482-2619-10EA0795D3A9}"/>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ED218C53-5EAB-7523-79C4-1B5BBADCDA2C}"/>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C075E032-D370-1C22-1740-1DD780A3FD0E}"/>
              </a:ext>
            </a:extLst>
          </p:cNvPr>
          <p:cNvSpPr>
            <a:spLocks noGrp="1"/>
          </p:cNvSpPr>
          <p:nvPr>
            <p:ph type="sldNum" sz="quarter" idx="10"/>
          </p:nvPr>
        </p:nvSpPr>
        <p:spPr bwMode="auto"/>
        <p:txBody>
          <a:bodyPr/>
          <a:lstStyle/>
          <a:p>
            <a:pPr>
              <a:defRPr/>
            </a:pPr>
            <a:fld id="{43396819-8D39-4D7B-BDF3-BD1BE35EB5BE}" type="slidenum">
              <a:rPr/>
              <a:t>19</a:t>
            </a:fld>
            <a:endParaRPr dirty="0"/>
          </a:p>
        </p:txBody>
      </p:sp>
    </p:spTree>
    <p:extLst>
      <p:ext uri="{BB962C8B-B14F-4D97-AF65-F5344CB8AC3E}">
        <p14:creationId xmlns:p14="http://schemas.microsoft.com/office/powerpoint/2010/main" val="2085157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Logo von Lern Digital?</a:t>
            </a:r>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2</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8916108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C451F-26B9-E8D3-E332-9060C2D7E5FC}"/>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614013EC-8C2E-D0EC-9A38-9E93BE4358B0}"/>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45BFF94E-9000-17DC-4595-D62FFDEE0D48}"/>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0EEB6D86-CB98-8E9E-2D07-EB6DACB8E0C1}"/>
              </a:ext>
            </a:extLst>
          </p:cNvPr>
          <p:cNvSpPr>
            <a:spLocks noGrp="1"/>
          </p:cNvSpPr>
          <p:nvPr>
            <p:ph type="sldNum" sz="quarter" idx="10"/>
          </p:nvPr>
        </p:nvSpPr>
        <p:spPr bwMode="auto"/>
        <p:txBody>
          <a:bodyPr/>
          <a:lstStyle/>
          <a:p>
            <a:pPr>
              <a:defRPr/>
            </a:pPr>
            <a:fld id="{43396819-8D39-4D7B-BDF3-BD1BE35EB5BE}" type="slidenum">
              <a:rPr/>
              <a:t>20</a:t>
            </a:fld>
            <a:endParaRPr dirty="0"/>
          </a:p>
        </p:txBody>
      </p:sp>
    </p:spTree>
    <p:extLst>
      <p:ext uri="{BB962C8B-B14F-4D97-AF65-F5344CB8AC3E}">
        <p14:creationId xmlns:p14="http://schemas.microsoft.com/office/powerpoint/2010/main" val="2780577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4AC1F-64E9-5C27-518F-A6809288D0D8}"/>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49606616-E8E4-F8C6-F678-A7520426321B}"/>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3C859DE1-30A8-DF96-27A5-D54C644AE410}"/>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23AC192F-75CE-9330-82D9-B970CE72CD50}"/>
              </a:ext>
            </a:extLst>
          </p:cNvPr>
          <p:cNvSpPr>
            <a:spLocks noGrp="1"/>
          </p:cNvSpPr>
          <p:nvPr>
            <p:ph type="sldNum" sz="quarter" idx="10"/>
          </p:nvPr>
        </p:nvSpPr>
        <p:spPr bwMode="auto"/>
        <p:txBody>
          <a:bodyPr/>
          <a:lstStyle/>
          <a:p>
            <a:pPr>
              <a:defRPr/>
            </a:pPr>
            <a:fld id="{43396819-8D39-4D7B-BDF3-BD1BE35EB5BE}" type="slidenum">
              <a:rPr/>
              <a:t>21</a:t>
            </a:fld>
            <a:endParaRPr dirty="0"/>
          </a:p>
        </p:txBody>
      </p:sp>
    </p:spTree>
    <p:extLst>
      <p:ext uri="{BB962C8B-B14F-4D97-AF65-F5344CB8AC3E}">
        <p14:creationId xmlns:p14="http://schemas.microsoft.com/office/powerpoint/2010/main" val="36510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ctr"/>
            <a:endParaRPr lang="de-DE" dirty="0"/>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22</a:t>
            </a:fld>
            <a:endParaRPr lang="de-DE" dirty="0"/>
          </a:p>
        </p:txBody>
      </p:sp>
    </p:spTree>
    <p:extLst>
      <p:ext uri="{BB962C8B-B14F-4D97-AF65-F5344CB8AC3E}">
        <p14:creationId xmlns:p14="http://schemas.microsoft.com/office/powerpoint/2010/main" val="28194485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052057AF-74FE-7D04-9EE2-3A3C452BCD31}" type="slidenum">
              <a:rP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522605748" name="Folienbildplatzhalter 1"/>
          <p:cNvSpPr>
            <a:spLocks noGrp="1" noRot="1" noChangeAspect="1"/>
          </p:cNvSpPr>
          <p:nvPr>
            <p:ph type="sldImg"/>
          </p:nvPr>
        </p:nvSpPr>
        <p:spPr bwMode="auto"/>
      </p:sp>
      <p:sp>
        <p:nvSpPr>
          <p:cNvPr id="1854936385" name="Notizenplatzhalter 2"/>
          <p:cNvSpPr>
            <a:spLocks noGrp="1"/>
          </p:cNvSpPr>
          <p:nvPr>
            <p:ph type="body" idx="1"/>
          </p:nvPr>
        </p:nvSpPr>
        <p:spPr bwMode="auto"/>
        <p:txBody>
          <a:bodyPr/>
          <a:lstStyle/>
          <a:p>
            <a:pPr>
              <a:defRPr/>
            </a:pPr>
            <a:endParaRPr lang="de-DE"/>
          </a:p>
        </p:txBody>
      </p:sp>
      <p:sp>
        <p:nvSpPr>
          <p:cNvPr id="547984457" name="Foliennummernplatzhalter 3"/>
          <p:cNvSpPr>
            <a:spLocks noGrp="1"/>
          </p:cNvSpPr>
          <p:nvPr>
            <p:ph type="sldNum" sz="quarter" idx="5"/>
          </p:nvPr>
        </p:nvSpPr>
        <p:spPr bwMode="auto"/>
        <p:txBody>
          <a:bodyPr/>
          <a:lstStyle/>
          <a:p>
            <a:pPr>
              <a:defRPr/>
            </a:pPr>
            <a:fld id="{C1EEEDFD-5915-4F7B-B712-75E9BB55AD12}" type="slidenum">
              <a:rPr lang="de-DE"/>
              <a:t>24</a:t>
            </a:fld>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FD857-1860-6E1E-0488-B1FB22240810}"/>
            </a:ext>
          </a:extLst>
        </p:cNvPr>
        <p:cNvGrpSpPr/>
        <p:nvPr/>
      </p:nvGrpSpPr>
      <p:grpSpPr bwMode="auto">
        <a:xfrm>
          <a:off x="0" y="0"/>
          <a:ext cx="0" cy="0"/>
          <a:chOff x="0" y="0"/>
          <a:chExt cx="0" cy="0"/>
        </a:xfrm>
      </p:grpSpPr>
      <p:sp>
        <p:nvSpPr>
          <p:cNvPr id="358263912" name="Folienbildplatzhalter 1">
            <a:extLst>
              <a:ext uri="{FF2B5EF4-FFF2-40B4-BE49-F238E27FC236}">
                <a16:creationId xmlns:a16="http://schemas.microsoft.com/office/drawing/2014/main" id="{F050B1B9-7248-190A-F103-3CEF82883CBB}"/>
              </a:ext>
            </a:extLst>
          </p:cNvPr>
          <p:cNvSpPr>
            <a:spLocks noGrp="1" noRot="1" noChangeAspect="1"/>
          </p:cNvSpPr>
          <p:nvPr>
            <p:ph type="sldImg"/>
          </p:nvPr>
        </p:nvSpPr>
        <p:spPr bwMode="auto"/>
      </p:sp>
      <p:sp>
        <p:nvSpPr>
          <p:cNvPr id="2135077578" name="Notizenplatzhalter 2">
            <a:extLst>
              <a:ext uri="{FF2B5EF4-FFF2-40B4-BE49-F238E27FC236}">
                <a16:creationId xmlns:a16="http://schemas.microsoft.com/office/drawing/2014/main" id="{2602183C-60A0-A243-1D07-AA280A08D75C}"/>
              </a:ext>
            </a:extLst>
          </p:cNvPr>
          <p:cNvSpPr>
            <a:spLocks noGrp="1"/>
          </p:cNvSpPr>
          <p:nvPr>
            <p:ph type="body" idx="1"/>
          </p:nvPr>
        </p:nvSpPr>
        <p:spPr bwMode="auto"/>
        <p:txBody>
          <a:bodyPr/>
          <a:lstStyle/>
          <a:p>
            <a:pPr>
              <a:defRPr/>
            </a:pPr>
            <a:endParaRPr lang="de-DE" dirty="0"/>
          </a:p>
        </p:txBody>
      </p:sp>
      <p:sp>
        <p:nvSpPr>
          <p:cNvPr id="2144462085" name="Foliennummernplatzhalter 3">
            <a:extLst>
              <a:ext uri="{FF2B5EF4-FFF2-40B4-BE49-F238E27FC236}">
                <a16:creationId xmlns:a16="http://schemas.microsoft.com/office/drawing/2014/main" id="{8ABBB476-244D-27C0-0A05-6691D3DEF467}"/>
              </a:ext>
            </a:extLst>
          </p:cNvPr>
          <p:cNvSpPr>
            <a:spLocks noGrp="1"/>
          </p:cNvSpPr>
          <p:nvPr>
            <p:ph type="sldNum" sz="quarter" idx="5"/>
          </p:nvPr>
        </p:nvSpPr>
        <p:spPr bwMode="auto"/>
        <p:txBody>
          <a:bodyPr/>
          <a:lstStyle/>
          <a:p>
            <a:pPr>
              <a:defRPr/>
            </a:pPr>
            <a:fld id="{C1EEEDFD-5915-4F7B-B712-75E9BB55AD12}" type="slidenum">
              <a:rPr lang="de-DE"/>
              <a:t>25</a:t>
            </a:fld>
            <a:endParaRPr lang="de-DE"/>
          </a:p>
        </p:txBody>
      </p:sp>
    </p:spTree>
    <p:extLst>
      <p:ext uri="{BB962C8B-B14F-4D97-AF65-F5344CB8AC3E}">
        <p14:creationId xmlns:p14="http://schemas.microsoft.com/office/powerpoint/2010/main" val="2695935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33081237" name="Folienbildplatzhalter 1"/>
          <p:cNvSpPr>
            <a:spLocks noGrp="1" noRot="1" noChangeAspect="1"/>
          </p:cNvSpPr>
          <p:nvPr>
            <p:ph type="sldImg"/>
          </p:nvPr>
        </p:nvSpPr>
        <p:spPr bwMode="auto"/>
      </p:sp>
      <p:sp>
        <p:nvSpPr>
          <p:cNvPr id="1725601305" name="Notizenplatzhalter 2"/>
          <p:cNvSpPr>
            <a:spLocks noGrp="1"/>
          </p:cNvSpPr>
          <p:nvPr>
            <p:ph type="body" idx="1"/>
          </p:nvPr>
        </p:nvSpPr>
        <p:spPr bwMode="auto"/>
        <p:txBody>
          <a:bodyPr/>
          <a:lstStyle/>
          <a:p>
            <a:pPr>
              <a:defRPr/>
            </a:pPr>
            <a:endParaRPr lang="de-DE"/>
          </a:p>
        </p:txBody>
      </p:sp>
      <p:sp>
        <p:nvSpPr>
          <p:cNvPr id="1994748542" name="Foliennummernplatzhalter 3"/>
          <p:cNvSpPr>
            <a:spLocks noGrp="1"/>
          </p:cNvSpPr>
          <p:nvPr>
            <p:ph type="sldNum" sz="quarter" idx="5"/>
          </p:nvPr>
        </p:nvSpPr>
        <p:spPr bwMode="auto"/>
        <p:txBody>
          <a:bodyPr/>
          <a:lstStyle/>
          <a:p>
            <a:pPr>
              <a:defRPr/>
            </a:pPr>
            <a:fld id="{C1EEEDFD-5915-4F7B-B712-75E9BB55AD12}" type="slidenum">
              <a:rPr lang="de-DE"/>
              <a:t>26</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ctr"/>
            <a:endParaRPr lang="de-DE" dirty="0"/>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27</a:t>
            </a:fld>
            <a:endParaRPr lang="de-DE" dirty="0"/>
          </a:p>
        </p:txBody>
      </p:sp>
    </p:spTree>
    <p:extLst>
      <p:ext uri="{BB962C8B-B14F-4D97-AF65-F5344CB8AC3E}">
        <p14:creationId xmlns:p14="http://schemas.microsoft.com/office/powerpoint/2010/main" val="18834716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825467536" name="Folienbildplatzhalter 1"/>
          <p:cNvSpPr>
            <a:spLocks noGrp="1" noRot="1" noChangeAspect="1"/>
          </p:cNvSpPr>
          <p:nvPr>
            <p:ph type="sldImg"/>
          </p:nvPr>
        </p:nvSpPr>
        <p:spPr bwMode="auto"/>
      </p:sp>
      <p:sp>
        <p:nvSpPr>
          <p:cNvPr id="67449526" name="Notizenplatzhalter 2"/>
          <p:cNvSpPr>
            <a:spLocks noGrp="1"/>
          </p:cNvSpPr>
          <p:nvPr>
            <p:ph type="body" idx="1"/>
          </p:nvPr>
        </p:nvSpPr>
        <p:spPr bwMode="auto"/>
        <p:txBody>
          <a:bodyPr/>
          <a:lstStyle/>
          <a:p>
            <a:pPr>
              <a:defRPr/>
            </a:pPr>
            <a:r>
              <a:rPr lang="de-DE" b="1" dirty="0"/>
              <a:t>Anleitung für Umgestaltung überarbeiten!</a:t>
            </a:r>
          </a:p>
        </p:txBody>
      </p:sp>
      <p:sp>
        <p:nvSpPr>
          <p:cNvPr id="2020461697" name="Foliennummernplatzhalter 3"/>
          <p:cNvSpPr>
            <a:spLocks noGrp="1"/>
          </p:cNvSpPr>
          <p:nvPr>
            <p:ph type="sldNum" sz="quarter" idx="5"/>
          </p:nvPr>
        </p:nvSpPr>
        <p:spPr bwMode="auto"/>
        <p:txBody>
          <a:bodyPr/>
          <a:lstStyle/>
          <a:p>
            <a:pPr>
              <a:defRPr/>
            </a:pPr>
            <a:fld id="{C1EEEDFD-5915-4F7B-B712-75E9BB55AD12}" type="slidenum">
              <a:rPr lang="de-DE"/>
              <a:t>28</a:t>
            </a:fld>
            <a:endParaRPr lang="de-D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E3F3E-B6F0-6099-0BD6-2204ACAA9E9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97FA0E8-7A15-EA2C-E3AC-830F9E1D04C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17EE39C-02BD-E666-9309-6145CA603637}"/>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A7ABC767-3E61-F17F-4476-81ACD0CED386}"/>
              </a:ext>
            </a:extLst>
          </p:cNvPr>
          <p:cNvSpPr>
            <a:spLocks noGrp="1"/>
          </p:cNvSpPr>
          <p:nvPr>
            <p:ph type="sldNum" sz="quarter" idx="5"/>
          </p:nvPr>
        </p:nvSpPr>
        <p:spPr/>
        <p:txBody>
          <a:bodyPr/>
          <a:lstStyle/>
          <a:p>
            <a:pPr>
              <a:defRPr/>
            </a:pPr>
            <a:fld id="{C1EEEDFD-5915-4F7B-B712-75E9BB55AD12}" type="slidenum">
              <a:rPr lang="de-DE" smtClean="0"/>
              <a:t>30</a:t>
            </a:fld>
            <a:endParaRPr lang="de-DE"/>
          </a:p>
        </p:txBody>
      </p:sp>
    </p:spTree>
    <p:extLst>
      <p:ext uri="{BB962C8B-B14F-4D97-AF65-F5344CB8AC3E}">
        <p14:creationId xmlns:p14="http://schemas.microsoft.com/office/powerpoint/2010/main" val="3839370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5DC3D-2075-8128-C9BE-6D44DF569F7B}"/>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F6AFF023-E8BE-F741-A123-8F369EFD3C9F}"/>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4564E3CA-AB8E-71D8-A1AE-DB622945A7DF}"/>
              </a:ext>
            </a:extLst>
          </p:cNvPr>
          <p:cNvSpPr>
            <a:spLocks noGrp="1"/>
          </p:cNvSpPr>
          <p:nvPr>
            <p:ph type="body" idx="1"/>
          </p:nvPr>
        </p:nvSpPr>
        <p:spPr bwMode="auto"/>
        <p:txBody>
          <a:bodyPr/>
          <a:lstStyle/>
          <a:p>
            <a:pPr marL="0" indent="0">
              <a:buFontTx/>
              <a:buNone/>
              <a:defRPr/>
            </a:pPr>
            <a:endParaRPr dirty="0"/>
          </a:p>
        </p:txBody>
      </p:sp>
      <p:sp>
        <p:nvSpPr>
          <p:cNvPr id="4" name="Slide Number Placeholder 3">
            <a:extLst>
              <a:ext uri="{FF2B5EF4-FFF2-40B4-BE49-F238E27FC236}">
                <a16:creationId xmlns:a16="http://schemas.microsoft.com/office/drawing/2014/main" id="{C17BB894-89AF-87D3-6BB1-F32931CEC61D}"/>
              </a:ext>
            </a:extLst>
          </p:cNvPr>
          <p:cNvSpPr>
            <a:spLocks noGrp="1"/>
          </p:cNvSpPr>
          <p:nvPr>
            <p:ph type="sldNum" sz="quarter" idx="10"/>
          </p:nvPr>
        </p:nvSpPr>
        <p:spPr bwMode="auto"/>
        <p:txBody>
          <a:bodyPr/>
          <a:lstStyle/>
          <a:p>
            <a:pPr>
              <a:defRPr/>
            </a:pPr>
            <a:fld id="{43396819-8D39-4D7B-BDF3-BD1BE35EB5BE}" type="slidenum">
              <a:rPr/>
              <a:t>3</a:t>
            </a:fld>
            <a:endParaRPr dirty="0"/>
          </a:p>
        </p:txBody>
      </p:sp>
    </p:spTree>
    <p:extLst>
      <p:ext uri="{BB962C8B-B14F-4D97-AF65-F5344CB8AC3E}">
        <p14:creationId xmlns:p14="http://schemas.microsoft.com/office/powerpoint/2010/main" val="13330759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31</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4194541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ctr"/>
            <a:endParaRPr lang="de-DE" dirty="0"/>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4</a:t>
            </a:fld>
            <a:endParaRPr lang="de-DE" dirty="0"/>
          </a:p>
        </p:txBody>
      </p:sp>
    </p:spTree>
    <p:extLst>
      <p:ext uri="{BB962C8B-B14F-4D97-AF65-F5344CB8AC3E}">
        <p14:creationId xmlns:p14="http://schemas.microsoft.com/office/powerpoint/2010/main" val="736952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189D3-8436-A87A-6980-C4874C95DCFF}"/>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E9424D59-1B70-1BAA-C10E-A2CCC6CCF8D2}"/>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43FDDFF4-0973-F4BB-6BFF-2228DEF001AC}"/>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66A6A938-A73F-BB29-64F3-B1E11BA60185}"/>
              </a:ext>
            </a:extLst>
          </p:cNvPr>
          <p:cNvSpPr>
            <a:spLocks noGrp="1"/>
          </p:cNvSpPr>
          <p:nvPr>
            <p:ph type="sldNum" sz="quarter" idx="10"/>
          </p:nvPr>
        </p:nvSpPr>
        <p:spPr bwMode="auto"/>
        <p:txBody>
          <a:bodyPr/>
          <a:lstStyle/>
          <a:p>
            <a:pPr>
              <a:defRPr/>
            </a:pPr>
            <a:fld id="{43396819-8D39-4D7B-BDF3-BD1BE35EB5BE}" type="slidenum">
              <a:rPr/>
              <a:t>5</a:t>
            </a:fld>
            <a:endParaRPr dirty="0"/>
          </a:p>
        </p:txBody>
      </p:sp>
    </p:spTree>
    <p:extLst>
      <p:ext uri="{BB962C8B-B14F-4D97-AF65-F5344CB8AC3E}">
        <p14:creationId xmlns:p14="http://schemas.microsoft.com/office/powerpoint/2010/main" val="2589222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8B783-5372-D5E2-5F32-3897439A2F6E}"/>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5FCD161F-973B-5BB6-A66C-530C52C7CCF0}"/>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32DE5987-B9B8-2438-3196-4C6FBE9ED81A}"/>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2F69CEB5-2323-590F-3365-F9A1715721DF}"/>
              </a:ext>
            </a:extLst>
          </p:cNvPr>
          <p:cNvSpPr>
            <a:spLocks noGrp="1"/>
          </p:cNvSpPr>
          <p:nvPr>
            <p:ph type="sldNum" sz="quarter" idx="10"/>
          </p:nvPr>
        </p:nvSpPr>
        <p:spPr bwMode="auto"/>
        <p:txBody>
          <a:bodyPr/>
          <a:lstStyle/>
          <a:p>
            <a:pPr>
              <a:defRPr/>
            </a:pPr>
            <a:fld id="{186A4F6A-246A-CFF7-5E0D-7C3F95076C9C}" type="slidenum">
              <a:rPr/>
              <a:t>6</a:t>
            </a:fld>
            <a:endParaRPr dirty="0"/>
          </a:p>
        </p:txBody>
      </p:sp>
    </p:spTree>
    <p:extLst>
      <p:ext uri="{BB962C8B-B14F-4D97-AF65-F5344CB8AC3E}">
        <p14:creationId xmlns:p14="http://schemas.microsoft.com/office/powerpoint/2010/main" val="2709726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EC1C8-90A1-490C-E01D-B9DC6EF66A08}"/>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A4893FB2-BAD0-40B4-8811-9898058AB9B3}"/>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6F261CE1-E93E-9B7C-4D7F-4D3A04335268}"/>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6D515B96-2C6F-EFA1-F44B-34AB41AF4F52}"/>
              </a:ext>
            </a:extLst>
          </p:cNvPr>
          <p:cNvSpPr>
            <a:spLocks noGrp="1"/>
          </p:cNvSpPr>
          <p:nvPr>
            <p:ph type="sldNum" sz="quarter" idx="10"/>
          </p:nvPr>
        </p:nvSpPr>
        <p:spPr bwMode="auto"/>
        <p:txBody>
          <a:bodyPr/>
          <a:lstStyle/>
          <a:p>
            <a:pPr>
              <a:defRPr/>
            </a:pPr>
            <a:fld id="{43396819-8D39-4D7B-BDF3-BD1BE35EB5BE}" type="slidenum">
              <a:rPr/>
              <a:t>7</a:t>
            </a:fld>
            <a:endParaRPr dirty="0"/>
          </a:p>
        </p:txBody>
      </p:sp>
    </p:spTree>
    <p:extLst>
      <p:ext uri="{BB962C8B-B14F-4D97-AF65-F5344CB8AC3E}">
        <p14:creationId xmlns:p14="http://schemas.microsoft.com/office/powerpoint/2010/main" val="1842983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FF8A5-84C6-F2C3-44A5-00DD96D415E5}"/>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33FA9B97-DA6A-E06E-E08D-1F6C6070EC05}"/>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80782762-9936-1BDF-2357-6800C3AF8788}"/>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760FB132-AE93-06BD-AFD8-667AA23661F8}"/>
              </a:ext>
            </a:extLst>
          </p:cNvPr>
          <p:cNvSpPr>
            <a:spLocks noGrp="1"/>
          </p:cNvSpPr>
          <p:nvPr>
            <p:ph type="sldNum" sz="quarter" idx="10"/>
          </p:nvPr>
        </p:nvSpPr>
        <p:spPr bwMode="auto"/>
        <p:txBody>
          <a:bodyPr/>
          <a:lstStyle/>
          <a:p>
            <a:pPr>
              <a:defRPr/>
            </a:pPr>
            <a:fld id="{43396819-8D39-4D7B-BDF3-BD1BE35EB5BE}" type="slidenum">
              <a:rPr/>
              <a:t>8</a:t>
            </a:fld>
            <a:endParaRPr dirty="0"/>
          </a:p>
        </p:txBody>
      </p:sp>
    </p:spTree>
    <p:extLst>
      <p:ext uri="{BB962C8B-B14F-4D97-AF65-F5344CB8AC3E}">
        <p14:creationId xmlns:p14="http://schemas.microsoft.com/office/powerpoint/2010/main" val="1939257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FF8A5-84C6-F2C3-44A5-00DD96D415E5}"/>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33FA9B97-DA6A-E06E-E08D-1F6C6070EC05}"/>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80782762-9936-1BDF-2357-6800C3AF8788}"/>
              </a:ext>
            </a:extLst>
          </p:cNvPr>
          <p:cNvSpPr>
            <a:spLocks noGrp="1"/>
          </p:cNvSpPr>
          <p:nvPr>
            <p:ph type="body" idx="1"/>
          </p:nvPr>
        </p:nvSpPr>
        <p:spPr bwMode="auto"/>
        <p:txBody>
          <a:bodyPr/>
          <a:lstStyle/>
          <a:p>
            <a:pPr>
              <a:defRPr/>
            </a:pPr>
            <a:endParaRPr dirty="0"/>
          </a:p>
        </p:txBody>
      </p:sp>
      <p:sp>
        <p:nvSpPr>
          <p:cNvPr id="4" name="Slide Number Placeholder 3">
            <a:extLst>
              <a:ext uri="{FF2B5EF4-FFF2-40B4-BE49-F238E27FC236}">
                <a16:creationId xmlns:a16="http://schemas.microsoft.com/office/drawing/2014/main" id="{760FB132-AE93-06BD-AFD8-667AA23661F8}"/>
              </a:ext>
            </a:extLst>
          </p:cNvPr>
          <p:cNvSpPr>
            <a:spLocks noGrp="1"/>
          </p:cNvSpPr>
          <p:nvPr>
            <p:ph type="sldNum" sz="quarter" idx="10"/>
          </p:nvPr>
        </p:nvSpPr>
        <p:spPr bwMode="auto"/>
        <p:txBody>
          <a:bodyPr/>
          <a:lstStyle/>
          <a:p>
            <a:pPr>
              <a:defRPr/>
            </a:pPr>
            <a:fld id="{43396819-8D39-4D7B-BDF3-BD1BE35EB5BE}" type="slidenum">
              <a:rPr/>
              <a:t>9</a:t>
            </a:fld>
            <a:endParaRPr dirty="0"/>
          </a:p>
        </p:txBody>
      </p:sp>
    </p:spTree>
    <p:extLst>
      <p:ext uri="{BB962C8B-B14F-4D97-AF65-F5344CB8AC3E}">
        <p14:creationId xmlns:p14="http://schemas.microsoft.com/office/powerpoint/2010/main" val="102335645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userDrawn="1">
  <p:cSld name="Titelfolie hinterlegt">
    <p:spTree>
      <p:nvGrpSpPr>
        <p:cNvPr id="1" name=""/>
        <p:cNvGrpSpPr/>
        <p:nvPr/>
      </p:nvGrpSpPr>
      <p:grpSpPr bwMode="auto">
        <a:xfrm>
          <a:off x="0" y="0"/>
          <a:ext cx="0" cy="0"/>
          <a:chOff x="0" y="0"/>
          <a:chExt cx="0" cy="0"/>
        </a:xfrm>
      </p:grpSpPr>
      <p:sp>
        <p:nvSpPr>
          <p:cNvPr id="19" name="Rechteck 18"/>
          <p:cNvSpPr/>
          <p:nvPr userDrawn="1"/>
        </p:nvSpPr>
        <p:spPr bwMode="auto">
          <a:xfrm>
            <a:off x="0" y="-1"/>
            <a:ext cx="12192000" cy="5500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dirty="0"/>
          </a:p>
        </p:txBody>
      </p:sp>
      <p:pic>
        <p:nvPicPr>
          <p:cNvPr id="18" name="Grafik 17"/>
          <p:cNvPicPr>
            <a:picLocks noChangeAspect="1"/>
          </p:cNvPicPr>
          <p:nvPr userDrawn="1"/>
        </p:nvPicPr>
        <p:blipFill>
          <a:blip r:embed="rId2">
            <a:extLst>
              <a:ext uri="{96DAC541-7B7A-43D3-8B79-37D633B846F1}">
                <asvg:svgBlip xmlns:asvg="http://schemas.microsoft.com/office/drawing/2016/SVG/main" r:embed="rId3"/>
              </a:ext>
            </a:extLst>
          </a:blip>
          <a:srcRect l="6025" t="19411" r="6025" b="30117"/>
          <a:stretch/>
        </p:blipFill>
        <p:spPr bwMode="auto">
          <a:xfrm>
            <a:off x="-1" y="1"/>
            <a:ext cx="12192001" cy="5500914"/>
          </a:xfrm>
          <a:prstGeom prst="rect">
            <a:avLst/>
          </a:prstGeom>
        </p:spPr>
      </p:pic>
      <p:sp>
        <p:nvSpPr>
          <p:cNvPr id="2" name="Titel 1"/>
          <p:cNvSpPr>
            <a:spLocks noGrp="1"/>
          </p:cNvSpPr>
          <p:nvPr>
            <p:ph type="ctrTitle"/>
          </p:nvPr>
        </p:nvSpPr>
        <p:spPr bwMode="auto">
          <a:xfrm>
            <a:off x="1343472" y="1844824"/>
            <a:ext cx="7992888" cy="2448271"/>
          </a:xfrm>
        </p:spPr>
        <p:txBody>
          <a:bodyPr anchor="b"/>
          <a:lstStyle>
            <a:lvl1pPr algn="l">
              <a:defRPr sz="5000" spc="0">
                <a:latin typeface="+mn-lt"/>
              </a:defRPr>
            </a:lvl1pPr>
          </a:lstStyle>
          <a:p>
            <a:pPr>
              <a:defRPr/>
            </a:pPr>
            <a:r>
              <a:rPr lang="de-DE"/>
              <a:t>Mastertitelformat bearbeiten</a:t>
            </a:r>
          </a:p>
        </p:txBody>
      </p:sp>
      <p:sp>
        <p:nvSpPr>
          <p:cNvPr id="3" name="Untertitel 2"/>
          <p:cNvSpPr>
            <a:spLocks noGrp="1"/>
          </p:cNvSpPr>
          <p:nvPr>
            <p:ph type="subTitle" idx="1"/>
          </p:nvPr>
        </p:nvSpPr>
        <p:spPr bwMode="auto">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Master-Untertitelformat bearbeiten</a:t>
            </a:r>
          </a:p>
        </p:txBody>
      </p:sp>
      <p:pic>
        <p:nvPicPr>
          <p:cNvPr id="14" name="Grafik 13"/>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7540923" y="5958910"/>
            <a:ext cx="1636417" cy="367735"/>
          </a:xfrm>
          <a:prstGeom prst="rect">
            <a:avLst/>
          </a:prstGeom>
        </p:spPr>
      </p:pic>
      <p:pic>
        <p:nvPicPr>
          <p:cNvPr id="16" name="Grafik 15"/>
          <p:cNvPicPr>
            <a:picLocks noChangeAspect="1"/>
          </p:cNvPicPr>
          <p:nvPr userDrawn="1"/>
        </p:nvPicPr>
        <p:blipFill>
          <a:blip r:embed="rId6">
            <a:extLst>
              <a:ext uri="{96DAC541-7B7A-43D3-8B79-37D633B846F1}">
                <asvg:svgBlip xmlns:asvg="http://schemas.microsoft.com/office/drawing/2016/SVG/main" r:embed="rId7"/>
              </a:ext>
            </a:extLst>
          </a:blip>
          <a:stretch/>
        </p:blipFill>
        <p:spPr bwMode="auto">
          <a:xfrm>
            <a:off x="10191492" y="5664540"/>
            <a:ext cx="1267081" cy="900295"/>
          </a:xfrm>
          <a:prstGeom prst="rect">
            <a:avLst/>
          </a:prstGeom>
        </p:spPr>
      </p:pic>
      <p:pic>
        <p:nvPicPr>
          <p:cNvPr id="9" name="Grafik 8"/>
          <p:cNvPicPr>
            <a:picLocks noChangeAspect="1"/>
          </p:cNvPicPr>
          <p:nvPr userDrawn="1"/>
        </p:nvPicPr>
        <p:blipFill>
          <a:blip r:embed="rId8">
            <a:extLst>
              <a:ext uri="{96DAC541-7B7A-43D3-8B79-37D633B846F1}">
                <asvg:svgBlip xmlns:asvg="http://schemas.microsoft.com/office/drawing/2016/SVG/main" r:embed="rId9"/>
              </a:ext>
            </a:extLst>
          </a:blip>
          <a:stretch/>
        </p:blipFill>
        <p:spPr bwMode="auto">
          <a:xfrm>
            <a:off x="551384" y="565355"/>
            <a:ext cx="2520280" cy="61186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preserve="1" userDrawn="1">
  <p:cSld name="Seite mit Tabelle">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9" name="Datumsplatzhalter 8"/>
          <p:cNvSpPr>
            <a:spLocks noGrp="1"/>
          </p:cNvSpPr>
          <p:nvPr>
            <p:ph type="dt" sz="half" idx="14"/>
          </p:nvPr>
        </p:nvSpPr>
        <p:spPr bwMode="auto"/>
        <p:txBody>
          <a:bodyPr/>
          <a:lstStyle/>
          <a:p>
            <a:pPr>
              <a:defRPr/>
            </a:pPr>
            <a:fld id="{BE64F6F3-3477-4C89-9056-C92CFB29775B}" type="datetime1">
              <a:rPr lang="de-DE"/>
              <a:t>05.02.2026</a:t>
            </a:fld>
            <a:endParaRPr lang="de-DE" dirty="0"/>
          </a:p>
        </p:txBody>
      </p:sp>
      <p:sp>
        <p:nvSpPr>
          <p:cNvPr id="10" name="Fußzeilenplatzhalter 9"/>
          <p:cNvSpPr>
            <a:spLocks noGrp="1"/>
          </p:cNvSpPr>
          <p:nvPr>
            <p:ph type="ftr" sz="quarter" idx="15"/>
          </p:nvPr>
        </p:nvSpPr>
        <p:spPr bwMode="auto"/>
        <p:txBody>
          <a:bodyPr/>
          <a:lstStyle/>
          <a:p>
            <a:pPr>
              <a:defRPr/>
            </a:pPr>
            <a:r>
              <a:rPr lang="de-DE" dirty="0"/>
              <a:t>Name der Präsentation</a:t>
            </a:r>
          </a:p>
        </p:txBody>
      </p:sp>
      <p:sp>
        <p:nvSpPr>
          <p:cNvPr id="11" name="Foliennummernplatzhalter 10"/>
          <p:cNvSpPr>
            <a:spLocks noGrp="1"/>
          </p:cNvSpPr>
          <p:nvPr>
            <p:ph type="sldNum" sz="quarter" idx="16"/>
          </p:nvPr>
        </p:nvSpPr>
        <p:spPr bwMode="auto"/>
        <p:txBody>
          <a:bodyPr/>
          <a:lstStyle/>
          <a:p>
            <a:pPr>
              <a:defRPr/>
            </a:pPr>
            <a:r>
              <a:rPr lang="de-DE" dirty="0"/>
              <a:t>Seite </a:t>
            </a:r>
            <a:fld id="{CE6CAF4D-DD0D-4F34-9F3A-F974D54A280A}" type="slidenum">
              <a:rPr lang="de-DE"/>
              <a:t>‹Nr.›</a:t>
            </a:fld>
            <a:endParaRPr lang="de-DE" dirty="0"/>
          </a:p>
        </p:txBody>
      </p:sp>
      <p:sp>
        <p:nvSpPr>
          <p:cNvPr id="6" name="Tabellenplatzhalter 5"/>
          <p:cNvSpPr>
            <a:spLocks noGrp="1"/>
          </p:cNvSpPr>
          <p:nvPr>
            <p:ph type="tbl" sz="quarter" idx="17" hasCustomPrompt="1"/>
          </p:nvPr>
        </p:nvSpPr>
        <p:spPr bwMode="auto">
          <a:xfrm>
            <a:off x="550863" y="1772815"/>
            <a:ext cx="10082212" cy="3743747"/>
          </a:xfrm>
        </p:spPr>
        <p:txBody>
          <a:bodyPr/>
          <a:lstStyle>
            <a:lvl1pPr>
              <a:defRPr sz="1600" spc="0"/>
            </a:lvl1pPr>
          </a:lstStyle>
          <a:p>
            <a:pPr>
              <a:defRPr/>
            </a:pPr>
            <a:r>
              <a:rPr lang="de-DE" dirty="0"/>
              <a:t>Tabellenbeispiel im Master-Deck</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Seite mit Diagramm Quelle links">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9" name="Datumsplatzhalter 8"/>
          <p:cNvSpPr>
            <a:spLocks noGrp="1"/>
          </p:cNvSpPr>
          <p:nvPr>
            <p:ph type="dt" sz="half" idx="14"/>
          </p:nvPr>
        </p:nvSpPr>
        <p:spPr bwMode="auto"/>
        <p:txBody>
          <a:bodyPr/>
          <a:lstStyle/>
          <a:p>
            <a:pPr>
              <a:defRPr/>
            </a:pPr>
            <a:fld id="{BE64F6F3-3477-4C89-9056-C92CFB29775B}" type="datetime1">
              <a:rPr lang="de-DE"/>
              <a:t>05.02.2026</a:t>
            </a:fld>
            <a:endParaRPr lang="de-DE" dirty="0"/>
          </a:p>
        </p:txBody>
      </p:sp>
      <p:sp>
        <p:nvSpPr>
          <p:cNvPr id="10" name="Fußzeilenplatzhalter 9"/>
          <p:cNvSpPr>
            <a:spLocks noGrp="1"/>
          </p:cNvSpPr>
          <p:nvPr>
            <p:ph type="ftr" sz="quarter" idx="15"/>
          </p:nvPr>
        </p:nvSpPr>
        <p:spPr bwMode="auto"/>
        <p:txBody>
          <a:bodyPr/>
          <a:lstStyle/>
          <a:p>
            <a:pPr>
              <a:defRPr/>
            </a:pPr>
            <a:r>
              <a:rPr lang="de-DE" dirty="0"/>
              <a:t>Name der Präsentation</a:t>
            </a:r>
          </a:p>
        </p:txBody>
      </p:sp>
      <p:sp>
        <p:nvSpPr>
          <p:cNvPr id="11" name="Foliennummernplatzhalter 10"/>
          <p:cNvSpPr>
            <a:spLocks noGrp="1"/>
          </p:cNvSpPr>
          <p:nvPr>
            <p:ph type="sldNum" sz="quarter" idx="16"/>
          </p:nvPr>
        </p:nvSpPr>
        <p:spPr bwMode="auto"/>
        <p:txBody>
          <a:bodyPr/>
          <a:lstStyle/>
          <a:p>
            <a:pPr>
              <a:defRPr/>
            </a:pPr>
            <a:r>
              <a:rPr lang="de-DE" dirty="0"/>
              <a:t>Seite </a:t>
            </a:r>
            <a:fld id="{CE6CAF4D-DD0D-4F34-9F3A-F974D54A280A}" type="slidenum">
              <a:rPr lang="de-DE"/>
              <a:t>‹Nr.›</a:t>
            </a:fld>
            <a:endParaRPr lang="de-DE" dirty="0"/>
          </a:p>
        </p:txBody>
      </p:sp>
      <p:sp>
        <p:nvSpPr>
          <p:cNvPr id="4" name="Diagrammplatzhalter 3"/>
          <p:cNvSpPr>
            <a:spLocks noGrp="1"/>
          </p:cNvSpPr>
          <p:nvPr>
            <p:ph type="chart" sz="quarter" idx="17"/>
          </p:nvPr>
        </p:nvSpPr>
        <p:spPr bwMode="auto">
          <a:xfrm>
            <a:off x="550863" y="1700212"/>
            <a:ext cx="10082212" cy="3673003"/>
          </a:xfrm>
        </p:spPr>
        <p:txBody>
          <a:bodyPr/>
          <a:lstStyle/>
          <a:p>
            <a:pPr>
              <a:defRPr/>
            </a:pPr>
            <a:r>
              <a:rPr lang="de-DE" dirty="0"/>
              <a:t>Diagramm durch Klicken auf Symbol hinzufügen</a:t>
            </a:r>
            <a:endParaRPr dirty="0"/>
          </a:p>
        </p:txBody>
      </p:sp>
      <p:sp>
        <p:nvSpPr>
          <p:cNvPr id="12" name="Textplatzhalter 11"/>
          <p:cNvSpPr>
            <a:spLocks noGrp="1"/>
          </p:cNvSpPr>
          <p:nvPr>
            <p:ph type="body" sz="quarter" idx="18" hasCustomPrompt="1"/>
          </p:nvPr>
        </p:nvSpPr>
        <p:spPr bwMode="auto">
          <a:xfrm>
            <a:off x="550863" y="5464274"/>
            <a:ext cx="6265217" cy="649287"/>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defRPr/>
            </a:pPr>
            <a:r>
              <a:rPr lang="de-DE"/>
              <a:t>Quelle einfügen</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preserve="1" userDrawn="1">
  <p:cSld name="Seite mit Diagramm Quelle rechts">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9" name="Datumsplatzhalter 8"/>
          <p:cNvSpPr>
            <a:spLocks noGrp="1"/>
          </p:cNvSpPr>
          <p:nvPr>
            <p:ph type="dt" sz="half" idx="14"/>
          </p:nvPr>
        </p:nvSpPr>
        <p:spPr bwMode="auto"/>
        <p:txBody>
          <a:bodyPr/>
          <a:lstStyle/>
          <a:p>
            <a:pPr>
              <a:defRPr/>
            </a:pPr>
            <a:fld id="{BE64F6F3-3477-4C89-9056-C92CFB29775B}" type="datetime1">
              <a:rPr lang="de-DE"/>
              <a:t>05.02.2026</a:t>
            </a:fld>
            <a:endParaRPr lang="de-DE" dirty="0"/>
          </a:p>
        </p:txBody>
      </p:sp>
      <p:sp>
        <p:nvSpPr>
          <p:cNvPr id="10" name="Fußzeilenplatzhalter 9"/>
          <p:cNvSpPr>
            <a:spLocks noGrp="1"/>
          </p:cNvSpPr>
          <p:nvPr>
            <p:ph type="ftr" sz="quarter" idx="15"/>
          </p:nvPr>
        </p:nvSpPr>
        <p:spPr bwMode="auto"/>
        <p:txBody>
          <a:bodyPr/>
          <a:lstStyle/>
          <a:p>
            <a:pPr>
              <a:defRPr/>
            </a:pPr>
            <a:r>
              <a:rPr lang="de-DE" dirty="0"/>
              <a:t>Name der Präsentation</a:t>
            </a:r>
          </a:p>
        </p:txBody>
      </p:sp>
      <p:sp>
        <p:nvSpPr>
          <p:cNvPr id="11" name="Foliennummernplatzhalter 10"/>
          <p:cNvSpPr>
            <a:spLocks noGrp="1"/>
          </p:cNvSpPr>
          <p:nvPr>
            <p:ph type="sldNum" sz="quarter" idx="16"/>
          </p:nvPr>
        </p:nvSpPr>
        <p:spPr bwMode="auto"/>
        <p:txBody>
          <a:bodyPr/>
          <a:lstStyle/>
          <a:p>
            <a:pPr>
              <a:defRPr/>
            </a:pPr>
            <a:r>
              <a:rPr lang="de-DE" dirty="0"/>
              <a:t>Seite </a:t>
            </a:r>
            <a:fld id="{CE6CAF4D-DD0D-4F34-9F3A-F974D54A280A}" type="slidenum">
              <a:rPr lang="de-DE"/>
              <a:t>‹Nr.›</a:t>
            </a:fld>
            <a:endParaRPr lang="de-DE" dirty="0"/>
          </a:p>
        </p:txBody>
      </p:sp>
      <p:sp>
        <p:nvSpPr>
          <p:cNvPr id="4" name="Diagrammplatzhalter 3"/>
          <p:cNvSpPr>
            <a:spLocks noGrp="1"/>
          </p:cNvSpPr>
          <p:nvPr>
            <p:ph type="chart" sz="quarter" idx="17"/>
          </p:nvPr>
        </p:nvSpPr>
        <p:spPr bwMode="auto">
          <a:xfrm>
            <a:off x="550863" y="1700212"/>
            <a:ext cx="10082212" cy="3673003"/>
          </a:xfrm>
        </p:spPr>
        <p:txBody>
          <a:bodyPr/>
          <a:lstStyle/>
          <a:p>
            <a:pPr>
              <a:defRPr/>
            </a:pPr>
            <a:r>
              <a:rPr lang="de-DE" dirty="0"/>
              <a:t>Diagramm durch Klicken auf Symbol hinzufügen</a:t>
            </a:r>
            <a:endParaRPr dirty="0"/>
          </a:p>
        </p:txBody>
      </p:sp>
      <p:sp>
        <p:nvSpPr>
          <p:cNvPr id="12" name="Textplatzhalter 11"/>
          <p:cNvSpPr>
            <a:spLocks noGrp="1"/>
          </p:cNvSpPr>
          <p:nvPr>
            <p:ph type="body" sz="quarter" idx="18" hasCustomPrompt="1"/>
          </p:nvPr>
        </p:nvSpPr>
        <p:spPr bwMode="auto">
          <a:xfrm>
            <a:off x="7392144" y="5013176"/>
            <a:ext cx="4248993" cy="1080120"/>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defRPr/>
            </a:pPr>
            <a:r>
              <a:rPr lang="de-DE"/>
              <a:t>Quelle einfügen</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6" name="Datumsplatzhalter 5"/>
          <p:cNvSpPr>
            <a:spLocks noGrp="1"/>
          </p:cNvSpPr>
          <p:nvPr>
            <p:ph type="dt" sz="half" idx="10"/>
          </p:nvPr>
        </p:nvSpPr>
        <p:spPr bwMode="auto"/>
        <p:txBody>
          <a:bodyPr/>
          <a:lstStyle/>
          <a:p>
            <a:pPr>
              <a:defRPr/>
            </a:pPr>
            <a:fld id="{FE511B28-C911-483C-B3A5-9C122110C1C1}" type="datetime1">
              <a:rPr lang="de-DE"/>
              <a:t>05.02.2026</a:t>
            </a:fld>
            <a:endParaRPr lang="de-DE" dirty="0"/>
          </a:p>
        </p:txBody>
      </p:sp>
      <p:sp>
        <p:nvSpPr>
          <p:cNvPr id="7" name="Fußzeilenplatzhalter 6"/>
          <p:cNvSpPr>
            <a:spLocks noGrp="1"/>
          </p:cNvSpPr>
          <p:nvPr>
            <p:ph type="ftr" sz="quarter" idx="11"/>
          </p:nvPr>
        </p:nvSpPr>
        <p:spPr bwMode="auto"/>
        <p:txBody>
          <a:bodyPr/>
          <a:lstStyle/>
          <a:p>
            <a:pPr>
              <a:defRPr/>
            </a:pPr>
            <a:r>
              <a:rPr lang="de-DE" dirty="0"/>
              <a:t>Name der Präsentation</a:t>
            </a:r>
          </a:p>
        </p:txBody>
      </p:sp>
      <p:sp>
        <p:nvSpPr>
          <p:cNvPr id="8" name="Foliennummernplatzhalter 7"/>
          <p:cNvSpPr>
            <a:spLocks noGrp="1"/>
          </p:cNvSpPr>
          <p:nvPr>
            <p:ph type="sldNum" sz="quarter" idx="12"/>
          </p:nvPr>
        </p:nvSpPr>
        <p:spPr bwMode="auto"/>
        <p:txBody>
          <a:bodyPr/>
          <a:lstStyle/>
          <a:p>
            <a:pPr>
              <a:defRPr/>
            </a:pPr>
            <a:r>
              <a:rPr lang="de-DE" dirty="0"/>
              <a:t>Seite </a:t>
            </a:r>
            <a:fld id="{CE6CAF4D-DD0D-4F34-9F3A-F974D54A280A}" type="slidenum">
              <a:rPr lang="de-DE"/>
              <a:t>‹Nr.›</a:t>
            </a:fld>
            <a:endParaRPr lang="de-DE"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Nächste Schritte">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6" name="Datumsplatzhalter 5"/>
          <p:cNvSpPr>
            <a:spLocks noGrp="1"/>
          </p:cNvSpPr>
          <p:nvPr>
            <p:ph type="dt" sz="half" idx="10"/>
          </p:nvPr>
        </p:nvSpPr>
        <p:spPr bwMode="auto"/>
        <p:txBody>
          <a:bodyPr/>
          <a:lstStyle/>
          <a:p>
            <a:pPr>
              <a:defRPr/>
            </a:pPr>
            <a:fld id="{FE511B28-C911-483C-B3A5-9C122110C1C1}" type="datetime1">
              <a:rPr lang="de-DE"/>
              <a:t>05.02.2026</a:t>
            </a:fld>
            <a:endParaRPr lang="de-DE" dirty="0"/>
          </a:p>
        </p:txBody>
      </p:sp>
      <p:sp>
        <p:nvSpPr>
          <p:cNvPr id="7" name="Fußzeilenplatzhalter 6"/>
          <p:cNvSpPr>
            <a:spLocks noGrp="1"/>
          </p:cNvSpPr>
          <p:nvPr>
            <p:ph type="ftr" sz="quarter" idx="11"/>
          </p:nvPr>
        </p:nvSpPr>
        <p:spPr bwMode="auto"/>
        <p:txBody>
          <a:bodyPr/>
          <a:lstStyle/>
          <a:p>
            <a:pPr>
              <a:defRPr/>
            </a:pPr>
            <a:r>
              <a:rPr lang="de-DE" dirty="0"/>
              <a:t>Name der Präsentation</a:t>
            </a:r>
          </a:p>
        </p:txBody>
      </p:sp>
      <p:sp>
        <p:nvSpPr>
          <p:cNvPr id="8" name="Foliennummernplatzhalter 7"/>
          <p:cNvSpPr>
            <a:spLocks noGrp="1"/>
          </p:cNvSpPr>
          <p:nvPr>
            <p:ph type="sldNum" sz="quarter" idx="12"/>
          </p:nvPr>
        </p:nvSpPr>
        <p:spPr bwMode="auto"/>
        <p:txBody>
          <a:bodyPr/>
          <a:lstStyle/>
          <a:p>
            <a:pPr>
              <a:defRPr/>
            </a:pPr>
            <a:r>
              <a:rPr lang="de-DE" dirty="0"/>
              <a:t>Seite </a:t>
            </a:r>
            <a:fld id="{CE6CAF4D-DD0D-4F34-9F3A-F974D54A280A}" type="slidenum">
              <a:rPr lang="de-DE"/>
              <a:t>‹Nr.›</a:t>
            </a:fld>
            <a:endParaRPr lang="de-DE" dirty="0"/>
          </a:p>
        </p:txBody>
      </p:sp>
      <p:cxnSp>
        <p:nvCxnSpPr>
          <p:cNvPr id="9" name="Gerader Verbinder 8"/>
          <p:cNvCxnSpPr>
            <a:cxnSpLocks/>
          </p:cNvCxnSpPr>
          <p:nvPr userDrawn="1"/>
        </p:nvCxnSpPr>
        <p:spPr bwMode="auto">
          <a:xfrm>
            <a:off x="569342"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r Verbinder 9"/>
          <p:cNvCxnSpPr>
            <a:cxnSpLocks/>
          </p:cNvCxnSpPr>
          <p:nvPr userDrawn="1"/>
        </p:nvCxnSpPr>
        <p:spPr bwMode="auto">
          <a:xfrm>
            <a:off x="569342"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platzhalter 11"/>
          <p:cNvSpPr>
            <a:spLocks noGrp="1"/>
          </p:cNvSpPr>
          <p:nvPr>
            <p:ph type="body" sz="quarter" idx="13" hasCustomPrompt="1"/>
          </p:nvPr>
        </p:nvSpPr>
        <p:spPr bwMode="auto">
          <a:xfrm>
            <a:off x="572046" y="2651024"/>
            <a:ext cx="2283594" cy="695062"/>
          </a:xfrm>
        </p:spPr>
        <p:txBody>
          <a:bodyPr wrap="square">
            <a:spAutoFit/>
          </a:bodyPr>
          <a:lstStyle>
            <a:lvl1pPr algn="ctr">
              <a:defRPr sz="4200"/>
            </a:lvl1pPr>
          </a:lstStyle>
          <a:p>
            <a:pPr lvl="0">
              <a:defRPr/>
            </a:pPr>
            <a:r>
              <a:rPr lang="de-DE"/>
              <a:t>MM.JJJJ</a:t>
            </a:r>
            <a:endParaRPr/>
          </a:p>
        </p:txBody>
      </p:sp>
      <p:sp>
        <p:nvSpPr>
          <p:cNvPr id="14" name="Textplatzhalter 13"/>
          <p:cNvSpPr>
            <a:spLocks noGrp="1"/>
          </p:cNvSpPr>
          <p:nvPr>
            <p:ph type="body" sz="quarter" idx="14"/>
          </p:nvPr>
        </p:nvSpPr>
        <p:spPr bwMode="auto">
          <a:xfrm>
            <a:off x="569913"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15" name="Gleichschenkliges Dreieck 14"/>
          <p:cNvSpPr/>
          <p:nvPr userDrawn="1"/>
        </p:nvSpPr>
        <p:spPr bwMode="auto">
          <a:xfrm rot="5400000">
            <a:off x="325053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dirty="0">
              <a:solidFill>
                <a:schemeClr val="tx1"/>
              </a:solidFill>
            </a:endParaRPr>
          </a:p>
        </p:txBody>
      </p:sp>
      <p:cxnSp>
        <p:nvCxnSpPr>
          <p:cNvPr id="16" name="Gerader Verbinder 15"/>
          <p:cNvCxnSpPr>
            <a:cxnSpLocks/>
          </p:cNvCxnSpPr>
          <p:nvPr userDrawn="1"/>
        </p:nvCxnSpPr>
        <p:spPr bwMode="auto">
          <a:xfrm>
            <a:off x="4408537"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Gerader Verbinder 16"/>
          <p:cNvCxnSpPr>
            <a:cxnSpLocks/>
          </p:cNvCxnSpPr>
          <p:nvPr userDrawn="1"/>
        </p:nvCxnSpPr>
        <p:spPr bwMode="auto">
          <a:xfrm>
            <a:off x="4408537"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platzhalter 11"/>
          <p:cNvSpPr>
            <a:spLocks noGrp="1"/>
          </p:cNvSpPr>
          <p:nvPr>
            <p:ph type="body" sz="quarter" idx="15" hasCustomPrompt="1"/>
          </p:nvPr>
        </p:nvSpPr>
        <p:spPr bwMode="auto">
          <a:xfrm>
            <a:off x="4408537" y="2651024"/>
            <a:ext cx="2283594" cy="695062"/>
          </a:xfrm>
        </p:spPr>
        <p:txBody>
          <a:bodyPr wrap="square">
            <a:spAutoFit/>
          </a:bodyPr>
          <a:lstStyle>
            <a:lvl1pPr algn="ctr">
              <a:defRPr sz="4200"/>
            </a:lvl1pPr>
          </a:lstStyle>
          <a:p>
            <a:pPr lvl="0">
              <a:defRPr/>
            </a:pPr>
            <a:r>
              <a:rPr lang="de-DE"/>
              <a:t>MM.JJJJ</a:t>
            </a:r>
            <a:endParaRPr/>
          </a:p>
        </p:txBody>
      </p:sp>
      <p:sp>
        <p:nvSpPr>
          <p:cNvPr id="19" name="Textplatzhalter 13"/>
          <p:cNvSpPr>
            <a:spLocks noGrp="1"/>
          </p:cNvSpPr>
          <p:nvPr>
            <p:ph type="body" sz="quarter" idx="16"/>
          </p:nvPr>
        </p:nvSpPr>
        <p:spPr bwMode="auto">
          <a:xfrm>
            <a:off x="4408537"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20" name="Gleichschenkliges Dreieck 14"/>
          <p:cNvSpPr/>
          <p:nvPr userDrawn="1"/>
        </p:nvSpPr>
        <p:spPr bwMode="auto">
          <a:xfrm rot="5400000">
            <a:off x="700400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dirty="0">
              <a:solidFill>
                <a:schemeClr val="tx1"/>
              </a:solidFill>
            </a:endParaRPr>
          </a:p>
        </p:txBody>
      </p:sp>
      <p:cxnSp>
        <p:nvCxnSpPr>
          <p:cNvPr id="21" name="Gerader Verbinder 20"/>
          <p:cNvCxnSpPr>
            <a:cxnSpLocks/>
          </p:cNvCxnSpPr>
          <p:nvPr userDrawn="1"/>
        </p:nvCxnSpPr>
        <p:spPr bwMode="auto">
          <a:xfrm>
            <a:off x="8206260" y="2636913"/>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a:cxnSpLocks/>
          </p:cNvCxnSpPr>
          <p:nvPr userDrawn="1"/>
        </p:nvCxnSpPr>
        <p:spPr bwMode="auto">
          <a:xfrm>
            <a:off x="8206260" y="3284985"/>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platzhalter 11"/>
          <p:cNvSpPr>
            <a:spLocks noGrp="1"/>
          </p:cNvSpPr>
          <p:nvPr>
            <p:ph type="body" sz="quarter" idx="17" hasCustomPrompt="1"/>
          </p:nvPr>
        </p:nvSpPr>
        <p:spPr bwMode="auto">
          <a:xfrm>
            <a:off x="8208964" y="2651025"/>
            <a:ext cx="2283594" cy="695062"/>
          </a:xfrm>
        </p:spPr>
        <p:txBody>
          <a:bodyPr wrap="square">
            <a:spAutoFit/>
          </a:bodyPr>
          <a:lstStyle>
            <a:lvl1pPr algn="ctr">
              <a:defRPr sz="4200"/>
            </a:lvl1pPr>
          </a:lstStyle>
          <a:p>
            <a:pPr lvl="0">
              <a:defRPr/>
            </a:pPr>
            <a:r>
              <a:rPr lang="de-DE"/>
              <a:t>MM.JJJJ</a:t>
            </a:r>
            <a:endParaRPr/>
          </a:p>
        </p:txBody>
      </p:sp>
      <p:sp>
        <p:nvSpPr>
          <p:cNvPr id="24" name="Textplatzhalter 13"/>
          <p:cNvSpPr>
            <a:spLocks noGrp="1"/>
          </p:cNvSpPr>
          <p:nvPr>
            <p:ph type="body" sz="quarter" idx="18"/>
          </p:nvPr>
        </p:nvSpPr>
        <p:spPr bwMode="auto">
          <a:xfrm>
            <a:off x="8206831" y="3789364"/>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25" name="Gleichschenkliges Dreieck 14"/>
          <p:cNvSpPr/>
          <p:nvPr userDrawn="1"/>
        </p:nvSpPr>
        <p:spPr bwMode="auto">
          <a:xfrm rot="5400000">
            <a:off x="10936692" y="2759365"/>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dirty="0">
              <a:solidFill>
                <a:schemeClr val="tx1"/>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3 Fotos mit Untertiteln">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6" name="Datumsplatzhalter 5"/>
          <p:cNvSpPr>
            <a:spLocks noGrp="1"/>
          </p:cNvSpPr>
          <p:nvPr>
            <p:ph type="dt" sz="half" idx="10"/>
          </p:nvPr>
        </p:nvSpPr>
        <p:spPr bwMode="auto"/>
        <p:txBody>
          <a:bodyPr/>
          <a:lstStyle/>
          <a:p>
            <a:pPr>
              <a:defRPr/>
            </a:pPr>
            <a:fld id="{FE511B28-C911-483C-B3A5-9C122110C1C1}" type="datetime1">
              <a:rPr lang="de-DE"/>
              <a:t>05.02.2026</a:t>
            </a:fld>
            <a:endParaRPr lang="de-DE" dirty="0"/>
          </a:p>
        </p:txBody>
      </p:sp>
      <p:sp>
        <p:nvSpPr>
          <p:cNvPr id="7" name="Fußzeilenplatzhalter 6"/>
          <p:cNvSpPr>
            <a:spLocks noGrp="1"/>
          </p:cNvSpPr>
          <p:nvPr>
            <p:ph type="ftr" sz="quarter" idx="11"/>
          </p:nvPr>
        </p:nvSpPr>
        <p:spPr bwMode="auto"/>
        <p:txBody>
          <a:bodyPr/>
          <a:lstStyle/>
          <a:p>
            <a:pPr>
              <a:defRPr/>
            </a:pPr>
            <a:r>
              <a:rPr lang="de-DE" dirty="0"/>
              <a:t>Name der Präsentation</a:t>
            </a:r>
          </a:p>
        </p:txBody>
      </p:sp>
      <p:sp>
        <p:nvSpPr>
          <p:cNvPr id="8" name="Foliennummernplatzhalter 7"/>
          <p:cNvSpPr>
            <a:spLocks noGrp="1"/>
          </p:cNvSpPr>
          <p:nvPr>
            <p:ph type="sldNum" sz="quarter" idx="12"/>
          </p:nvPr>
        </p:nvSpPr>
        <p:spPr bwMode="auto"/>
        <p:txBody>
          <a:bodyPr/>
          <a:lstStyle/>
          <a:p>
            <a:pPr>
              <a:defRPr/>
            </a:pPr>
            <a:r>
              <a:rPr lang="de-DE" dirty="0"/>
              <a:t>Seite </a:t>
            </a:r>
            <a:fld id="{CE6CAF4D-DD0D-4F34-9F3A-F974D54A280A}" type="slidenum">
              <a:rPr lang="de-DE"/>
              <a:t>‹Nr.›</a:t>
            </a:fld>
            <a:endParaRPr lang="de-DE" dirty="0"/>
          </a:p>
        </p:txBody>
      </p:sp>
      <p:sp>
        <p:nvSpPr>
          <p:cNvPr id="14" name="Textplatzhalter 13"/>
          <p:cNvSpPr>
            <a:spLocks noGrp="1"/>
          </p:cNvSpPr>
          <p:nvPr>
            <p:ph type="body" sz="quarter" idx="14"/>
          </p:nvPr>
        </p:nvSpPr>
        <p:spPr bwMode="auto">
          <a:xfrm>
            <a:off x="550863"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19" name="Textplatzhalter 13"/>
          <p:cNvSpPr>
            <a:spLocks noGrp="1"/>
          </p:cNvSpPr>
          <p:nvPr>
            <p:ph type="body" sz="quarter" idx="16"/>
          </p:nvPr>
        </p:nvSpPr>
        <p:spPr bwMode="auto">
          <a:xfrm>
            <a:off x="4497276"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24" name="Textplatzhalter 13"/>
          <p:cNvSpPr>
            <a:spLocks noGrp="1"/>
          </p:cNvSpPr>
          <p:nvPr>
            <p:ph type="body" sz="quarter" idx="18"/>
          </p:nvPr>
        </p:nvSpPr>
        <p:spPr bwMode="auto">
          <a:xfrm>
            <a:off x="8443689" y="4930310"/>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11" name="Bildplatzhalter 10"/>
          <p:cNvSpPr>
            <a:spLocks noGrp="1"/>
          </p:cNvSpPr>
          <p:nvPr>
            <p:ph type="pic" sz="quarter" idx="19" hasCustomPrompt="1"/>
          </p:nvPr>
        </p:nvSpPr>
        <p:spPr bwMode="auto">
          <a:xfrm>
            <a:off x="550863" y="2114550"/>
            <a:ext cx="2554287" cy="2554288"/>
          </a:xfrm>
          <a:prstGeom prst="rect">
            <a:avLst/>
          </a:prstGeom>
          <a:solidFill>
            <a:schemeClr val="bg2"/>
          </a:solidFill>
        </p:spPr>
        <p:txBody>
          <a:bodyPr/>
          <a:lstStyle>
            <a:lvl1pPr>
              <a:defRPr/>
            </a:lvl1pPr>
          </a:lstStyle>
          <a:p>
            <a:pPr>
              <a:defRPr/>
            </a:pPr>
            <a:r>
              <a:rPr lang="de-DE" dirty="0"/>
              <a:t>Bild einfügen</a:t>
            </a:r>
            <a:endParaRPr dirty="0"/>
          </a:p>
        </p:txBody>
      </p:sp>
      <p:sp>
        <p:nvSpPr>
          <p:cNvPr id="13" name="Bildplatzhalter 10"/>
          <p:cNvSpPr>
            <a:spLocks noGrp="1"/>
          </p:cNvSpPr>
          <p:nvPr>
            <p:ph type="pic" sz="quarter" idx="20" hasCustomPrompt="1"/>
          </p:nvPr>
        </p:nvSpPr>
        <p:spPr bwMode="auto">
          <a:xfrm>
            <a:off x="8443689" y="2114550"/>
            <a:ext cx="2554287" cy="2554288"/>
          </a:xfrm>
          <a:prstGeom prst="rect">
            <a:avLst/>
          </a:prstGeom>
          <a:solidFill>
            <a:schemeClr val="bg2"/>
          </a:solidFill>
        </p:spPr>
        <p:txBody>
          <a:bodyPr/>
          <a:lstStyle>
            <a:lvl1pPr>
              <a:defRPr/>
            </a:lvl1pPr>
          </a:lstStyle>
          <a:p>
            <a:pPr>
              <a:defRPr/>
            </a:pPr>
            <a:r>
              <a:rPr lang="de-DE" dirty="0"/>
              <a:t>Bild einfügen</a:t>
            </a:r>
            <a:endParaRPr dirty="0"/>
          </a:p>
        </p:txBody>
      </p:sp>
      <p:sp>
        <p:nvSpPr>
          <p:cNvPr id="26" name="Bildplatzhalter 10"/>
          <p:cNvSpPr>
            <a:spLocks noGrp="1"/>
          </p:cNvSpPr>
          <p:nvPr>
            <p:ph type="pic" sz="quarter" idx="21" hasCustomPrompt="1"/>
          </p:nvPr>
        </p:nvSpPr>
        <p:spPr bwMode="auto">
          <a:xfrm>
            <a:off x="4497276" y="2114550"/>
            <a:ext cx="2554287" cy="2554288"/>
          </a:xfrm>
          <a:prstGeom prst="rect">
            <a:avLst/>
          </a:prstGeom>
          <a:solidFill>
            <a:schemeClr val="bg2"/>
          </a:solidFill>
        </p:spPr>
        <p:txBody>
          <a:bodyPr/>
          <a:lstStyle>
            <a:lvl1pPr>
              <a:defRPr/>
            </a:lvl1pPr>
          </a:lstStyle>
          <a:p>
            <a:pPr>
              <a:defRPr/>
            </a:pPr>
            <a:r>
              <a:rPr lang="de-DE" dirty="0"/>
              <a:t>Bild einfügen</a:t>
            </a:r>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preserve="1" userDrawn="1">
  <p:cSld name="Vollbild">
    <p:spTree>
      <p:nvGrpSpPr>
        <p:cNvPr id="1" name=""/>
        <p:cNvGrpSpPr/>
        <p:nvPr/>
      </p:nvGrpSpPr>
      <p:grpSpPr bwMode="auto">
        <a:xfrm>
          <a:off x="0" y="0"/>
          <a:ext cx="0" cy="0"/>
          <a:chOff x="0" y="0"/>
          <a:chExt cx="0" cy="0"/>
        </a:xfrm>
      </p:grpSpPr>
      <p:sp>
        <p:nvSpPr>
          <p:cNvPr id="5" name="Datumsplatzhalter 4"/>
          <p:cNvSpPr>
            <a:spLocks noGrp="1"/>
          </p:cNvSpPr>
          <p:nvPr>
            <p:ph type="dt" sz="half" idx="10"/>
          </p:nvPr>
        </p:nvSpPr>
        <p:spPr bwMode="auto"/>
        <p:txBody>
          <a:bodyPr/>
          <a:lstStyle/>
          <a:p>
            <a:pPr>
              <a:defRPr/>
            </a:pPr>
            <a:fld id="{35A025D6-0364-4CE2-9FC7-45C729A8B93E}" type="datetime1">
              <a:rPr lang="de-DE"/>
              <a:t>05.02.2026</a:t>
            </a:fld>
            <a:endParaRPr lang="de-DE" dirty="0"/>
          </a:p>
        </p:txBody>
      </p:sp>
      <p:sp>
        <p:nvSpPr>
          <p:cNvPr id="6" name="Fußzeilenplatzhalter 5"/>
          <p:cNvSpPr>
            <a:spLocks noGrp="1"/>
          </p:cNvSpPr>
          <p:nvPr>
            <p:ph type="ftr" sz="quarter" idx="11"/>
          </p:nvPr>
        </p:nvSpPr>
        <p:spPr bwMode="auto"/>
        <p:txBody>
          <a:bodyPr/>
          <a:lstStyle/>
          <a:p>
            <a:pPr>
              <a:defRPr/>
            </a:pPr>
            <a:r>
              <a:rPr lang="de-DE" dirty="0"/>
              <a:t>Name der Präsentation</a:t>
            </a:r>
          </a:p>
        </p:txBody>
      </p:sp>
      <p:sp>
        <p:nvSpPr>
          <p:cNvPr id="7" name="Foliennummernplatzhalter 6"/>
          <p:cNvSpPr>
            <a:spLocks noGrp="1"/>
          </p:cNvSpPr>
          <p:nvPr>
            <p:ph type="sldNum" sz="quarter" idx="12"/>
          </p:nvPr>
        </p:nvSpPr>
        <p:spPr bwMode="auto"/>
        <p:txBody>
          <a:bodyPr/>
          <a:lstStyle/>
          <a:p>
            <a:pPr>
              <a:defRPr/>
            </a:pPr>
            <a:r>
              <a:rPr lang="de-DE" dirty="0"/>
              <a:t>Seite </a:t>
            </a:r>
            <a:fld id="{CE6CAF4D-DD0D-4F34-9F3A-F974D54A280A}" type="slidenum">
              <a:rPr lang="de-DE"/>
              <a:t>‹Nr.›</a:t>
            </a:fld>
            <a:endParaRPr lang="de-DE" dirty="0"/>
          </a:p>
        </p:txBody>
      </p:sp>
      <p:sp>
        <p:nvSpPr>
          <p:cNvPr id="3" name="Bildplatzhalter 2"/>
          <p:cNvSpPr>
            <a:spLocks noGrp="1"/>
          </p:cNvSpPr>
          <p:nvPr>
            <p:ph type="pic" sz="quarter" idx="13" hasCustomPrompt="1"/>
          </p:nvPr>
        </p:nvSpPr>
        <p:spPr bwMode="auto">
          <a:xfrm>
            <a:off x="0" y="0"/>
            <a:ext cx="12192000" cy="6308725"/>
          </a:xfrm>
          <a:prstGeom prst="rect">
            <a:avLst/>
          </a:prstGeom>
          <a:solidFill>
            <a:schemeClr val="bg2"/>
          </a:solidFill>
        </p:spPr>
        <p:txBody>
          <a:bodyPr/>
          <a:lstStyle>
            <a:lvl1pPr>
              <a:defRPr/>
            </a:lvl1pPr>
          </a:lstStyle>
          <a:p>
            <a:pPr>
              <a:defRPr/>
            </a:pPr>
            <a:r>
              <a:rPr lang="de-DE" dirty="0"/>
              <a:t>Bild einfügen</a:t>
            </a:r>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5" name="Datumsplatzhalter 4"/>
          <p:cNvSpPr>
            <a:spLocks noGrp="1"/>
          </p:cNvSpPr>
          <p:nvPr>
            <p:ph type="dt" sz="half" idx="10"/>
          </p:nvPr>
        </p:nvSpPr>
        <p:spPr bwMode="auto"/>
        <p:txBody>
          <a:bodyPr/>
          <a:lstStyle/>
          <a:p>
            <a:pPr>
              <a:defRPr/>
            </a:pPr>
            <a:fld id="{35A025D6-0364-4CE2-9FC7-45C729A8B93E}" type="datetime1">
              <a:rPr lang="de-DE"/>
              <a:t>05.02.2026</a:t>
            </a:fld>
            <a:endParaRPr lang="de-DE" dirty="0"/>
          </a:p>
        </p:txBody>
      </p:sp>
      <p:sp>
        <p:nvSpPr>
          <p:cNvPr id="6" name="Fußzeilenplatzhalter 5"/>
          <p:cNvSpPr>
            <a:spLocks noGrp="1"/>
          </p:cNvSpPr>
          <p:nvPr>
            <p:ph type="ftr" sz="quarter" idx="11"/>
          </p:nvPr>
        </p:nvSpPr>
        <p:spPr bwMode="auto"/>
        <p:txBody>
          <a:bodyPr/>
          <a:lstStyle/>
          <a:p>
            <a:pPr>
              <a:defRPr/>
            </a:pPr>
            <a:r>
              <a:rPr lang="de-DE" dirty="0"/>
              <a:t>Name der Präsentation</a:t>
            </a:r>
          </a:p>
        </p:txBody>
      </p:sp>
      <p:sp>
        <p:nvSpPr>
          <p:cNvPr id="7" name="Foliennummernplatzhalter 6"/>
          <p:cNvSpPr>
            <a:spLocks noGrp="1"/>
          </p:cNvSpPr>
          <p:nvPr>
            <p:ph type="sldNum" sz="quarter" idx="12"/>
          </p:nvPr>
        </p:nvSpPr>
        <p:spPr bwMode="auto"/>
        <p:txBody>
          <a:bodyPr/>
          <a:lstStyle/>
          <a:p>
            <a:pPr>
              <a:defRPr/>
            </a:pPr>
            <a:r>
              <a:rPr lang="de-DE" dirty="0"/>
              <a:t>Seite </a:t>
            </a:r>
            <a:fld id="{CE6CAF4D-DD0D-4F34-9F3A-F974D54A280A}" type="slidenum">
              <a:rPr lang="de-DE"/>
              <a:t>‹Nr.›</a:t>
            </a:fld>
            <a:endParaRPr lang="de-DE"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showMasterPhAnim="0" type="secHead" preserve="1" userDrawn="1">
  <p:cSld name="Abschnitts-&#10;überschrift">
    <p:bg>
      <p:bgPr>
        <a:solidFill>
          <a:schemeClr val="accent1"/>
        </a:solidFill>
        <a:effectLst/>
      </p:bgPr>
    </p:bg>
    <p:spTree>
      <p:nvGrpSpPr>
        <p:cNvPr id="1" name=""/>
        <p:cNvGrpSpPr/>
        <p:nvPr/>
      </p:nvGrpSpPr>
      <p:grpSpPr bwMode="auto">
        <a:xfrm>
          <a:off x="0" y="0"/>
          <a:ext cx="0" cy="0"/>
          <a:chOff x="0" y="0"/>
          <a:chExt cx="0" cy="0"/>
        </a:xfrm>
      </p:grpSpPr>
      <p:pic>
        <p:nvPicPr>
          <p:cNvPr id="14" name="Grafik 13"/>
          <p:cNvPicPr>
            <a:picLocks noChangeAspect="1"/>
          </p:cNvPicPr>
          <p:nvPr userDrawn="1"/>
        </p:nvPicPr>
        <p:blipFill>
          <a:blip r:embed="rId2"/>
          <a:srcRect l="7970" t="18539" r="4079" b="18539"/>
          <a:stretch/>
        </p:blipFill>
        <p:spPr bwMode="auto">
          <a:xfrm>
            <a:off x="-1" y="0"/>
            <a:ext cx="12192001" cy="6857999"/>
          </a:xfrm>
          <a:prstGeom prst="rect">
            <a:avLst/>
          </a:prstGeom>
        </p:spPr>
      </p:pic>
      <p:sp>
        <p:nvSpPr>
          <p:cNvPr id="2" name="Titel 1"/>
          <p:cNvSpPr>
            <a:spLocks noGrp="1"/>
          </p:cNvSpPr>
          <p:nvPr>
            <p:ph type="title" hasCustomPrompt="1"/>
          </p:nvPr>
        </p:nvSpPr>
        <p:spPr bwMode="auto">
          <a:xfrm>
            <a:off x="524247" y="1772816"/>
            <a:ext cx="10796587" cy="4104456"/>
          </a:xfrm>
        </p:spPr>
        <p:txBody>
          <a:bodyPr anchor="t"/>
          <a:lstStyle>
            <a:lvl1pPr>
              <a:defRPr sz="8300" spc="0">
                <a:latin typeface="+mn-lt"/>
              </a:defRPr>
            </a:lvl1pPr>
          </a:lstStyle>
          <a:p>
            <a:pPr>
              <a:defRPr/>
            </a:pPr>
            <a:r>
              <a:rPr lang="de-DE"/>
              <a:t>Kapiteltitel bearbeiten</a:t>
            </a:r>
            <a:endParaRPr/>
          </a:p>
        </p:txBody>
      </p:sp>
      <p:sp>
        <p:nvSpPr>
          <p:cNvPr id="3" name="Textplatzhalter 2"/>
          <p:cNvSpPr>
            <a:spLocks noGrp="1"/>
          </p:cNvSpPr>
          <p:nvPr>
            <p:ph type="body" idx="1" hasCustomPrompt="1"/>
          </p:nvPr>
        </p:nvSpPr>
        <p:spPr bwMode="auto">
          <a:xfrm>
            <a:off x="524247" y="442764"/>
            <a:ext cx="2095798" cy="1287809"/>
          </a:xfrm>
        </p:spPr>
        <p:txBody>
          <a:bodyPr anchor="t"/>
          <a:lstStyle>
            <a:lvl1pPr marL="0" indent="0">
              <a:buNone/>
              <a:defRPr lang="de-DE" sz="8300" spc="30">
                <a:solidFill>
                  <a:schemeClr val="tx1"/>
                </a:solidFill>
                <a:latin typeface="+mn-lt"/>
                <a:ea typeface="+mj-ea"/>
                <a:cs typeface="+mj-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de-DE"/>
              <a:t>1.</a:t>
            </a:r>
            <a:endParaRPr/>
          </a:p>
        </p:txBody>
      </p:sp>
      <p:pic>
        <p:nvPicPr>
          <p:cNvPr id="12" name="Grafik 11"/>
          <p:cNvPicPr>
            <a:picLocks noChangeAspect="1"/>
          </p:cNvPicPr>
          <p:nvPr userDrawn="1"/>
        </p:nvPicPr>
        <p:blipFill>
          <a:blip r:embed="rId3">
            <a:extLst>
              <a:ext uri="{96DAC541-7B7A-43D3-8B79-37D633B846F1}">
                <asvg:svgBlip xmlns:asvg="http://schemas.microsoft.com/office/drawing/2016/SVG/main" r:embed="rId4"/>
              </a:ext>
            </a:extLst>
          </a:blip>
          <a:stretch/>
        </p:blipFill>
        <p:spPr bwMode="auto">
          <a:xfrm>
            <a:off x="11251183" y="620713"/>
            <a:ext cx="371475" cy="380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Taubenblau Foto links">
    <p:bg>
      <p:bgPr>
        <a:solidFill>
          <a:schemeClr val="accent1"/>
        </a:solidFill>
        <a:effectLst/>
      </p:bgPr>
    </p:bg>
    <p:spTree>
      <p:nvGrpSpPr>
        <p:cNvPr id="1" name=""/>
        <p:cNvGrpSpPr/>
        <p:nvPr/>
      </p:nvGrpSpPr>
      <p:grpSpPr bwMode="auto">
        <a:xfrm>
          <a:off x="0" y="0"/>
          <a:ext cx="0" cy="0"/>
          <a:chOff x="0" y="0"/>
          <a:chExt cx="0" cy="0"/>
        </a:xfrm>
      </p:grpSpPr>
      <p:pic>
        <p:nvPicPr>
          <p:cNvPr id="12" name="Grafik 11"/>
          <p:cNvPicPr>
            <a:picLocks noChangeAspect="1"/>
          </p:cNvPicPr>
          <p:nvPr userDrawn="1"/>
        </p:nvPicPr>
        <p:blipFill>
          <a:blip r:embed="rId2"/>
          <a:stretch/>
        </p:blipFill>
        <p:spPr bwMode="auto">
          <a:xfrm>
            <a:off x="11252299" y="625476"/>
            <a:ext cx="371475" cy="380999"/>
          </a:xfrm>
          <a:prstGeom prst="rect">
            <a:avLst/>
          </a:prstGeom>
        </p:spPr>
      </p:pic>
      <p:sp>
        <p:nvSpPr>
          <p:cNvPr id="7" name="Textplatzhalter 6"/>
          <p:cNvSpPr>
            <a:spLocks noGrp="1"/>
          </p:cNvSpPr>
          <p:nvPr>
            <p:ph type="body" sz="quarter" idx="10" hasCustomPrompt="1"/>
          </p:nvPr>
        </p:nvSpPr>
        <p:spPr bwMode="auto">
          <a:xfrm>
            <a:off x="3863752" y="1158240"/>
            <a:ext cx="6554539" cy="4723448"/>
          </a:xfrm>
        </p:spPr>
        <p:txBody>
          <a:bodyPr/>
          <a:lstStyle>
            <a:lvl1pPr>
              <a:lnSpc>
                <a:spcPct val="118000"/>
              </a:lnSpc>
              <a:spcBef>
                <a:spcPts val="0"/>
              </a:spcBef>
              <a:defRPr sz="3000" i="1"/>
            </a:lvl1pPr>
            <a:lvl2pPr marL="0" indent="0">
              <a:buNone/>
              <a:defRPr/>
            </a:lvl2pPr>
          </a:lstStyle>
          <a:p>
            <a:pPr lvl="0">
              <a:defRPr/>
            </a:pPr>
            <a:r>
              <a:rPr lang="de-DE"/>
              <a:t>Zitat einfügen</a:t>
            </a:r>
            <a:endParaRPr/>
          </a:p>
        </p:txBody>
      </p:sp>
      <p:sp>
        <p:nvSpPr>
          <p:cNvPr id="11"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5" name="Grafik 14"/>
          <p:cNvPicPr>
            <a:picLocks noChangeAspect="1"/>
          </p:cNvPicPr>
          <p:nvPr userDrawn="1"/>
        </p:nvPicPr>
        <p:blipFill>
          <a:blip r:embed="rId3">
            <a:extLst>
              <a:ext uri="{96DAC541-7B7A-43D3-8B79-37D633B846F1}">
                <asvg:svgBlip xmlns:asvg="http://schemas.microsoft.com/office/drawing/2016/SVG/main" r:embed="rId4"/>
              </a:ext>
            </a:extLst>
          </a:blip>
          <a:stretch/>
        </p:blipFill>
        <p:spPr bwMode="auto">
          <a:xfrm>
            <a:off x="550863" y="5173664"/>
            <a:ext cx="1800721" cy="1297294"/>
          </a:xfrm>
          <a:prstGeom prst="rect">
            <a:avLst/>
          </a:prstGeom>
        </p:spPr>
      </p:pic>
      <p:sp>
        <p:nvSpPr>
          <p:cNvPr id="5" name="Bildplatzhalter 4"/>
          <p:cNvSpPr>
            <a:spLocks noGrp="1"/>
          </p:cNvSpPr>
          <p:nvPr>
            <p:ph type="pic" sz="quarter" idx="12"/>
          </p:nvPr>
        </p:nvSpPr>
        <p:spPr bwMode="auto">
          <a:xfrm>
            <a:off x="629728" y="1250831"/>
            <a:ext cx="2544793" cy="2536166"/>
          </a:xfrm>
        </p:spPr>
        <p:txBody>
          <a:bodyPr/>
          <a:lstStyle/>
          <a:p>
            <a:pPr>
              <a:defRPr/>
            </a:pPr>
            <a:r>
              <a:rPr lang="de-DE" dirty="0"/>
              <a:t>Bild durch Klicken auf Symbol hinzufügen</a:t>
            </a:r>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hell">
    <p:spTree>
      <p:nvGrpSpPr>
        <p:cNvPr id="1" name=""/>
        <p:cNvGrpSpPr/>
        <p:nvPr/>
      </p:nvGrpSpPr>
      <p:grpSpPr bwMode="auto">
        <a:xfrm>
          <a:off x="0" y="0"/>
          <a:ext cx="0" cy="0"/>
          <a:chOff x="0" y="0"/>
          <a:chExt cx="0" cy="0"/>
        </a:xfrm>
      </p:grpSpPr>
      <p:pic>
        <p:nvPicPr>
          <p:cNvPr id="7" name="Grafik 6"/>
          <p:cNvPicPr>
            <a:picLocks noChangeAspect="1"/>
          </p:cNvPicPr>
          <p:nvPr userDrawn="1"/>
        </p:nvPicPr>
        <p:blipFill>
          <a:blip r:embed="rId2">
            <a:extLst>
              <a:ext uri="{96DAC541-7B7A-43D3-8B79-37D633B846F1}">
                <asvg:svgBlip xmlns:asvg="http://schemas.microsoft.com/office/drawing/2016/SVG/main" r:embed="rId3"/>
              </a:ext>
            </a:extLst>
          </a:blip>
          <a:srcRect l="5783" t="20105" r="7120" b="18211"/>
          <a:stretch/>
        </p:blipFill>
        <p:spPr bwMode="auto">
          <a:xfrm>
            <a:off x="-1" y="1"/>
            <a:ext cx="12192001" cy="68580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Taubenblau">
    <p:bg>
      <p:bgPr>
        <a:solidFill>
          <a:schemeClr val="accent1"/>
        </a:solidFill>
        <a:effectLst/>
      </p:bgPr>
    </p:bg>
    <p:spTree>
      <p:nvGrpSpPr>
        <p:cNvPr id="1" name=""/>
        <p:cNvGrpSpPr/>
        <p:nvPr/>
      </p:nvGrpSpPr>
      <p:grpSpPr bwMode="auto">
        <a:xfrm>
          <a:off x="0" y="0"/>
          <a:ext cx="0" cy="0"/>
          <a:chOff x="0" y="0"/>
          <a:chExt cx="0" cy="0"/>
        </a:xfrm>
      </p:grpSpPr>
      <p:pic>
        <p:nvPicPr>
          <p:cNvPr id="12" name="Grafik 11"/>
          <p:cNvPicPr>
            <a:picLocks noChangeAspect="1"/>
          </p:cNvPicPr>
          <p:nvPr userDrawn="1"/>
        </p:nvPicPr>
        <p:blipFill>
          <a:blip r:embed="rId2"/>
          <a:stretch/>
        </p:blipFill>
        <p:spPr bwMode="auto">
          <a:xfrm>
            <a:off x="11252299" y="625476"/>
            <a:ext cx="371475" cy="380999"/>
          </a:xfrm>
          <a:prstGeom prst="rect">
            <a:avLst/>
          </a:prstGeom>
        </p:spPr>
      </p:pic>
      <p:sp>
        <p:nvSpPr>
          <p:cNvPr id="7"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1"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5"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Mauve">
    <p:bg>
      <p:bgPr>
        <a:solidFill>
          <a:schemeClr val="accent3"/>
        </a:solidFill>
        <a:effectLst/>
      </p:bgPr>
    </p:bg>
    <p:spTree>
      <p:nvGrpSpPr>
        <p:cNvPr id="1" name=""/>
        <p:cNvGrpSpPr/>
        <p:nvPr/>
      </p:nvGrpSpPr>
      <p:grpSpPr bwMode="auto">
        <a:xfrm>
          <a:off x="0" y="0"/>
          <a:ext cx="0" cy="0"/>
          <a:chOff x="0" y="0"/>
          <a:chExt cx="0" cy="0"/>
        </a:xfrm>
      </p:grpSpPr>
      <p:pic>
        <p:nvPicPr>
          <p:cNvPr id="12" name="Grafik 11"/>
          <p:cNvPicPr>
            <a:picLocks noChangeAspect="1"/>
          </p:cNvPicPr>
          <p:nvPr userDrawn="1"/>
        </p:nvPicPr>
        <p:blipFill>
          <a:blip r:embed="rId2">
            <a:extLst>
              <a:ext uri="{96DAC541-7B7A-43D3-8B79-37D633B846F1}">
                <asvg:svgBlip xmlns:asvg="http://schemas.microsoft.com/office/drawing/2016/SVG/main" r:embed="rId3"/>
              </a:ext>
            </a:extLst>
          </a:blip>
          <a:stretch/>
        </p:blipFill>
        <p:spPr bwMode="auto">
          <a:xfrm>
            <a:off x="11252299" y="625476"/>
            <a:ext cx="371475" cy="381000"/>
          </a:xfrm>
          <a:prstGeom prst="rect">
            <a:avLst/>
          </a:prstGeom>
        </p:spPr>
      </p:pic>
      <p:sp>
        <p:nvSpPr>
          <p:cNvPr id="7"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1"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5" name="Grafik 14"/>
          <p:cNvPicPr>
            <a:picLocks noChangeAspect="1"/>
          </p:cNvPicPr>
          <p:nvPr userDrawn="1"/>
        </p:nvPicPr>
        <p:blipFill>
          <a:blip r:embed="rId4"/>
          <a:stretch/>
        </p:blipFill>
        <p:spPr bwMode="auto">
          <a:xfrm>
            <a:off x="550863" y="5173664"/>
            <a:ext cx="1800721" cy="1297294"/>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Emeraldgrün">
    <p:bg>
      <p:bgPr>
        <a:solidFill>
          <a:schemeClr val="accent4"/>
        </a:solidFill>
        <a:effectLst/>
      </p:bgPr>
    </p:bg>
    <p:spTree>
      <p:nvGrpSpPr>
        <p:cNvPr id="1" name=""/>
        <p:cNvGrpSpPr/>
        <p:nvPr/>
      </p:nvGrpSpPr>
      <p:grpSpPr bwMode="auto">
        <a:xfrm>
          <a:off x="0" y="0"/>
          <a:ext cx="0" cy="0"/>
          <a:chOff x="0" y="0"/>
          <a:chExt cx="0" cy="0"/>
        </a:xfrm>
      </p:grpSpPr>
      <p:pic>
        <p:nvPicPr>
          <p:cNvPr id="12" name="Grafik 11"/>
          <p:cNvPicPr>
            <a:picLocks noChangeAspect="1"/>
          </p:cNvPicPr>
          <p:nvPr userDrawn="1"/>
        </p:nvPicPr>
        <p:blipFill>
          <a:blip r:embed="rId2"/>
          <a:stretch/>
        </p:blipFill>
        <p:spPr bwMode="auto">
          <a:xfrm>
            <a:off x="11252299" y="625476"/>
            <a:ext cx="371475" cy="380999"/>
          </a:xfrm>
          <a:prstGeom prst="rect">
            <a:avLst/>
          </a:prstGeom>
        </p:spPr>
      </p:pic>
      <p:sp>
        <p:nvSpPr>
          <p:cNvPr id="7"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1"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5"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Hibiskus">
    <p:bg>
      <p:bgPr>
        <a:solidFill>
          <a:schemeClr val="accent2"/>
        </a:solidFill>
        <a:effectLst/>
      </p:bgPr>
    </p:bg>
    <p:spTree>
      <p:nvGrpSpPr>
        <p:cNvPr id="1" name=""/>
        <p:cNvGrpSpPr/>
        <p:nvPr/>
      </p:nvGrpSpPr>
      <p:grpSpPr bwMode="auto">
        <a:xfrm>
          <a:off x="0" y="0"/>
          <a:ext cx="0" cy="0"/>
          <a:chOff x="0" y="0"/>
          <a:chExt cx="0" cy="0"/>
        </a:xfrm>
      </p:grpSpPr>
      <p:pic>
        <p:nvPicPr>
          <p:cNvPr id="12" name="Grafik 11"/>
          <p:cNvPicPr>
            <a:picLocks noChangeAspect="1"/>
          </p:cNvPicPr>
          <p:nvPr userDrawn="1"/>
        </p:nvPicPr>
        <p:blipFill>
          <a:blip r:embed="rId2"/>
          <a:stretch/>
        </p:blipFill>
        <p:spPr bwMode="auto">
          <a:xfrm>
            <a:off x="11252299" y="625476"/>
            <a:ext cx="371475" cy="380999"/>
          </a:xfrm>
          <a:prstGeom prst="rect">
            <a:avLst/>
          </a:prstGeom>
        </p:spPr>
      </p:pic>
      <p:sp>
        <p:nvSpPr>
          <p:cNvPr id="7"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1"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5"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Himmelblau">
    <p:bg>
      <p:bgPr>
        <a:solidFill>
          <a:schemeClr val="accent5"/>
        </a:solidFill>
        <a:effectLst/>
      </p:bgPr>
    </p:bg>
    <p:spTree>
      <p:nvGrpSpPr>
        <p:cNvPr id="1" name=""/>
        <p:cNvGrpSpPr/>
        <p:nvPr/>
      </p:nvGrpSpPr>
      <p:grpSpPr bwMode="auto">
        <a:xfrm>
          <a:off x="0" y="0"/>
          <a:ext cx="0" cy="0"/>
          <a:chOff x="0" y="0"/>
          <a:chExt cx="0" cy="0"/>
        </a:xfrm>
      </p:grpSpPr>
      <p:pic>
        <p:nvPicPr>
          <p:cNvPr id="12" name="Grafik 11"/>
          <p:cNvPicPr>
            <a:picLocks noChangeAspect="1"/>
          </p:cNvPicPr>
          <p:nvPr userDrawn="1"/>
        </p:nvPicPr>
        <p:blipFill>
          <a:blip r:embed="rId2"/>
          <a:stretch/>
        </p:blipFill>
        <p:spPr bwMode="auto">
          <a:xfrm>
            <a:off x="11252299" y="625476"/>
            <a:ext cx="371475" cy="380999"/>
          </a:xfrm>
          <a:prstGeom prst="rect">
            <a:avLst/>
          </a:prstGeom>
        </p:spPr>
      </p:pic>
      <p:sp>
        <p:nvSpPr>
          <p:cNvPr id="7"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1"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5"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showMasterPhAnim="0" preserve="1" userDrawn="1">
  <p:cSld name="Endslide">
    <p:bg>
      <p:bgPr>
        <a:solidFill>
          <a:schemeClr val="accent1"/>
        </a:solidFill>
        <a:effectLst/>
      </p:bgPr>
    </p:bg>
    <p:spTree>
      <p:nvGrpSpPr>
        <p:cNvPr id="1" name=""/>
        <p:cNvGrpSpPr/>
        <p:nvPr/>
      </p:nvGrpSpPr>
      <p:grpSpPr bwMode="auto">
        <a:xfrm>
          <a:off x="0" y="0"/>
          <a:ext cx="0" cy="0"/>
          <a:chOff x="0" y="0"/>
          <a:chExt cx="0" cy="0"/>
        </a:xfrm>
      </p:grpSpPr>
      <p:pic>
        <p:nvPicPr>
          <p:cNvPr id="14" name="Grafik 13"/>
          <p:cNvPicPr>
            <a:picLocks noChangeAspect="1"/>
          </p:cNvPicPr>
          <p:nvPr userDrawn="1"/>
        </p:nvPicPr>
        <p:blipFill>
          <a:blip r:embed="rId2"/>
          <a:srcRect l="7970" t="18539" r="4079" b="18539"/>
          <a:stretch/>
        </p:blipFill>
        <p:spPr bwMode="auto">
          <a:xfrm>
            <a:off x="-1" y="0"/>
            <a:ext cx="12192001" cy="6857999"/>
          </a:xfrm>
          <a:prstGeom prst="rect">
            <a:avLst/>
          </a:prstGeom>
        </p:spPr>
      </p:pic>
      <p:sp>
        <p:nvSpPr>
          <p:cNvPr id="2" name="Titel 1"/>
          <p:cNvSpPr>
            <a:spLocks noGrp="1"/>
          </p:cNvSpPr>
          <p:nvPr>
            <p:ph type="title" hasCustomPrompt="1"/>
          </p:nvPr>
        </p:nvSpPr>
        <p:spPr bwMode="auto">
          <a:xfrm>
            <a:off x="524247" y="620712"/>
            <a:ext cx="10324280" cy="5256560"/>
          </a:xfrm>
        </p:spPr>
        <p:txBody>
          <a:bodyPr anchor="t"/>
          <a:lstStyle>
            <a:lvl1pPr>
              <a:lnSpc>
                <a:spcPct val="90000"/>
              </a:lnSpc>
              <a:defRPr sz="17600" spc="0">
                <a:latin typeface="+mn-lt"/>
              </a:defRPr>
            </a:lvl1pPr>
          </a:lstStyle>
          <a:p>
            <a:pPr>
              <a:defRPr/>
            </a:pPr>
            <a:r>
              <a:rPr lang="de-DE"/>
              <a:t>Dank …</a:t>
            </a:r>
            <a:endParaRPr/>
          </a:p>
        </p:txBody>
      </p:sp>
      <p:pic>
        <p:nvPicPr>
          <p:cNvPr id="12" name="Grafik 11"/>
          <p:cNvPicPr>
            <a:picLocks noChangeAspect="1"/>
          </p:cNvPicPr>
          <p:nvPr userDrawn="1"/>
        </p:nvPicPr>
        <p:blipFill>
          <a:blip r:embed="rId3"/>
          <a:stretch/>
        </p:blipFill>
        <p:spPr bwMode="auto">
          <a:xfrm>
            <a:off x="11251183" y="620713"/>
            <a:ext cx="371475" cy="380999"/>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showMasterPhAnim="0" preserve="1" userDrawn="1">
  <p:cSld name="Endslide mit Kontakt">
    <p:bg>
      <p:bgPr>
        <a:solidFill>
          <a:schemeClr val="accent1"/>
        </a:solidFill>
        <a:effectLst/>
      </p:bgPr>
    </p:bg>
    <p:spTree>
      <p:nvGrpSpPr>
        <p:cNvPr id="1" name=""/>
        <p:cNvGrpSpPr/>
        <p:nvPr/>
      </p:nvGrpSpPr>
      <p:grpSpPr bwMode="auto">
        <a:xfrm>
          <a:off x="0" y="0"/>
          <a:ext cx="0" cy="0"/>
          <a:chOff x="0" y="0"/>
          <a:chExt cx="0" cy="0"/>
        </a:xfrm>
      </p:grpSpPr>
      <p:sp>
        <p:nvSpPr>
          <p:cNvPr id="12" name="Textplatzhalter 11"/>
          <p:cNvSpPr>
            <a:spLocks noGrp="1"/>
          </p:cNvSpPr>
          <p:nvPr>
            <p:ph type="body" sz="quarter" idx="18" hasCustomPrompt="1"/>
          </p:nvPr>
        </p:nvSpPr>
        <p:spPr bwMode="auto">
          <a:xfrm>
            <a:off x="7392144" y="556418"/>
            <a:ext cx="4248993" cy="1792461"/>
          </a:xfrm>
        </p:spPr>
        <p:txBody>
          <a:bodyPr/>
          <a:lstStyle>
            <a:lvl1pPr algn="r">
              <a:lnSpc>
                <a:spcPct val="95000"/>
              </a:lnSpc>
              <a:spcBef>
                <a:spcPts val="0"/>
              </a:spcBef>
              <a:defRPr sz="2900" spc="0"/>
            </a:lvl1pPr>
            <a:lvl2pPr marL="0" indent="0">
              <a:buNone/>
              <a:defRPr sz="1600" spc="0"/>
            </a:lvl2pPr>
            <a:lvl3pPr>
              <a:defRPr sz="1400" spc="0"/>
            </a:lvl3pPr>
            <a:lvl4pPr>
              <a:defRPr sz="1200" spc="0"/>
            </a:lvl4pPr>
            <a:lvl5pPr>
              <a:defRPr sz="1200" spc="0"/>
            </a:lvl5pPr>
          </a:lstStyle>
          <a:p>
            <a:pPr lvl="0">
              <a:defRPr/>
            </a:pPr>
            <a:r>
              <a:rPr lang="de-DE"/>
              <a:t>Kontaktdaten einfügen</a:t>
            </a:r>
            <a:endParaRPr/>
          </a:p>
        </p:txBody>
      </p:sp>
      <p:sp>
        <p:nvSpPr>
          <p:cNvPr id="7" name="Textfeld 6"/>
          <p:cNvSpPr txBox="1"/>
          <p:nvPr userDrawn="1"/>
        </p:nvSpPr>
        <p:spPr bwMode="auto">
          <a:xfrm>
            <a:off x="5735960" y="5541962"/>
            <a:ext cx="5905177" cy="821635"/>
          </a:xfrm>
          <a:prstGeom prst="rect">
            <a:avLst/>
          </a:prstGeom>
          <a:noFill/>
        </p:spPr>
        <p:txBody>
          <a:bodyPr wrap="square" lIns="0" tIns="0" rIns="0" bIns="0" rtlCol="0">
            <a:spAutoFit/>
          </a:bodyPr>
          <a:lstStyle/>
          <a:p>
            <a:pPr algn="r">
              <a:lnSpc>
                <a:spcPct val="112999"/>
              </a:lnSpc>
              <a:defRPr/>
            </a:pPr>
            <a:r>
              <a:rPr lang="de-DE" sz="5000" dirty="0"/>
              <a:t>www.lernen.digital</a:t>
            </a:r>
            <a:endParaRPr dirty="0"/>
          </a:p>
        </p:txBody>
      </p:sp>
      <p:pic>
        <p:nvPicPr>
          <p:cNvPr id="13" name="Grafik 12"/>
          <p:cNvPicPr>
            <a:picLocks noChangeAspect="1"/>
          </p:cNvPicPr>
          <p:nvPr userDrawn="1"/>
        </p:nvPicPr>
        <p:blipFill>
          <a:blip r:embed="rId2">
            <a:extLst>
              <a:ext uri="{96DAC541-7B7A-43D3-8B79-37D633B846F1}">
                <asvg:svgBlip xmlns:asvg="http://schemas.microsoft.com/office/drawing/2016/SVG/main" r:embed="rId3"/>
              </a:ext>
            </a:extLst>
          </a:blip>
          <a:stretch/>
        </p:blipFill>
        <p:spPr bwMode="auto">
          <a:xfrm>
            <a:off x="1950139" y="5839261"/>
            <a:ext cx="383487" cy="383487"/>
          </a:xfrm>
          <a:prstGeom prst="rect">
            <a:avLst/>
          </a:prstGeom>
        </p:spPr>
      </p:pic>
      <p:pic>
        <p:nvPicPr>
          <p:cNvPr id="15" name="Grafik 14"/>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1280918" y="5813619"/>
            <a:ext cx="396801" cy="396801"/>
          </a:xfrm>
          <a:prstGeom prst="rect">
            <a:avLst/>
          </a:prstGeom>
        </p:spPr>
      </p:pic>
      <p:pic>
        <p:nvPicPr>
          <p:cNvPr id="17" name="Grafik 16"/>
          <p:cNvPicPr>
            <a:picLocks noChangeAspect="1"/>
          </p:cNvPicPr>
          <p:nvPr userDrawn="1"/>
        </p:nvPicPr>
        <p:blipFill>
          <a:blip r:embed="rId6">
            <a:extLst>
              <a:ext uri="{96DAC541-7B7A-43D3-8B79-37D633B846F1}">
                <asvg:svgBlip xmlns:asvg="http://schemas.microsoft.com/office/drawing/2016/SVG/main" r:embed="rId7"/>
              </a:ext>
            </a:extLst>
          </a:blip>
          <a:stretch/>
        </p:blipFill>
        <p:spPr bwMode="auto">
          <a:xfrm>
            <a:off x="596631" y="5843931"/>
            <a:ext cx="451407" cy="366488"/>
          </a:xfrm>
          <a:prstGeom prst="rect">
            <a:avLst/>
          </a:prstGeom>
        </p:spPr>
      </p:pic>
      <p:pic>
        <p:nvPicPr>
          <p:cNvPr id="2" name="Grafik 1"/>
          <p:cNvPicPr>
            <a:picLocks noChangeAspect="1"/>
          </p:cNvPicPr>
          <p:nvPr userDrawn="1"/>
        </p:nvPicPr>
        <p:blipFill>
          <a:blip r:embed="rId8"/>
          <a:stretch/>
        </p:blipFill>
        <p:spPr bwMode="auto">
          <a:xfrm>
            <a:off x="551384" y="565355"/>
            <a:ext cx="2520280" cy="61186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B200B1-DFBA-4D98-8343-0919F97BCE76}"/>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5A5F6D55-1D90-4C02-AF83-382C3C83E2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CF551CBA-9AB0-4EF8-BF92-F03DABFFEE9E}"/>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C772E473-C880-4F5B-A4C2-E825AB2158B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1DB2DEB-7680-4B6C-8F3D-97E3B82F41DE}"/>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41100199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8F76C5-5167-49FD-BD34-AE761C458406}"/>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E7BB4775-F08C-4639-AF90-32ED1DC46BCE}"/>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B26316F-491F-4AF5-AF76-2FF2CF9B5273}"/>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395109C3-FE86-4230-8A10-3995B0DBF3C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38E43BF-4003-4617-9C16-D35682FAFAB5}"/>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6555747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AE0B5E-29FB-4D20-B2AA-F60C23599F44}"/>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81AFA2E-0978-4664-A085-9DE4A5DD76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1FA61ECE-A5CF-4F8D-A8D5-207B5DAF60E5}"/>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116FAD3C-C425-469B-86A2-F8A6D01D862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D5907C0-6E34-418F-B655-426B3180E8F3}"/>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718275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Agenda Tabelle">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9" name="Datumsplatzhalter 8"/>
          <p:cNvSpPr>
            <a:spLocks noGrp="1"/>
          </p:cNvSpPr>
          <p:nvPr>
            <p:ph type="dt" sz="half" idx="14"/>
          </p:nvPr>
        </p:nvSpPr>
        <p:spPr bwMode="auto"/>
        <p:txBody>
          <a:bodyPr/>
          <a:lstStyle/>
          <a:p>
            <a:pPr>
              <a:defRPr/>
            </a:pPr>
            <a:fld id="{BE64F6F3-3477-4C89-9056-C92CFB29775B}" type="datetime1">
              <a:rPr lang="de-DE"/>
              <a:t>05.02.2026</a:t>
            </a:fld>
            <a:endParaRPr lang="de-DE" dirty="0"/>
          </a:p>
        </p:txBody>
      </p:sp>
      <p:sp>
        <p:nvSpPr>
          <p:cNvPr id="10" name="Fußzeilenplatzhalter 9"/>
          <p:cNvSpPr>
            <a:spLocks noGrp="1"/>
          </p:cNvSpPr>
          <p:nvPr>
            <p:ph type="ftr" sz="quarter" idx="15"/>
          </p:nvPr>
        </p:nvSpPr>
        <p:spPr bwMode="auto"/>
        <p:txBody>
          <a:bodyPr/>
          <a:lstStyle/>
          <a:p>
            <a:pPr>
              <a:defRPr/>
            </a:pPr>
            <a:r>
              <a:rPr lang="de-DE" dirty="0"/>
              <a:t>Name der Präsentation</a:t>
            </a:r>
          </a:p>
        </p:txBody>
      </p:sp>
      <p:sp>
        <p:nvSpPr>
          <p:cNvPr id="11" name="Foliennummernplatzhalter 10"/>
          <p:cNvSpPr>
            <a:spLocks noGrp="1"/>
          </p:cNvSpPr>
          <p:nvPr>
            <p:ph type="sldNum" sz="quarter" idx="16"/>
          </p:nvPr>
        </p:nvSpPr>
        <p:spPr bwMode="auto"/>
        <p:txBody>
          <a:bodyPr/>
          <a:lstStyle/>
          <a:p>
            <a:pPr>
              <a:defRPr/>
            </a:pPr>
            <a:r>
              <a:rPr lang="de-DE" dirty="0"/>
              <a:t>Seite </a:t>
            </a:r>
            <a:fld id="{CE6CAF4D-DD0D-4F34-9F3A-F974D54A280A}" type="slidenum">
              <a:rPr lang="de-DE"/>
              <a:t>‹Nr.›</a:t>
            </a:fld>
            <a:endParaRPr lang="de-DE" dirty="0"/>
          </a:p>
        </p:txBody>
      </p:sp>
      <p:sp>
        <p:nvSpPr>
          <p:cNvPr id="6" name="Tabellenplatzhalter 5"/>
          <p:cNvSpPr>
            <a:spLocks noGrp="1"/>
          </p:cNvSpPr>
          <p:nvPr>
            <p:ph type="tbl" sz="quarter" idx="17" hasCustomPrompt="1"/>
          </p:nvPr>
        </p:nvSpPr>
        <p:spPr bwMode="auto">
          <a:xfrm>
            <a:off x="1991609" y="1700212"/>
            <a:ext cx="7848808" cy="3816350"/>
          </a:xfrm>
        </p:spPr>
        <p:txBody>
          <a:bodyPr/>
          <a:lstStyle>
            <a:lvl1pPr>
              <a:defRPr sz="1600" spc="0"/>
            </a:lvl1pPr>
          </a:lstStyle>
          <a:p>
            <a:pPr>
              <a:defRPr/>
            </a:pPr>
            <a:r>
              <a:rPr lang="de-DE" dirty="0"/>
              <a:t>Tabelle für Agenda nutzen, Beispiel im Master-Deck</a:t>
            </a:r>
            <a:endParaRPr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2AA537-99EB-4B9D-A26D-F09B50CC9D8D}"/>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CACD4772-C69C-494B-A87A-88DAAE20CEA2}"/>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3C793EDF-7B5D-4D26-B64A-F94AF7826FBD}"/>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3222E8FC-330C-4743-9FC9-F19674A9BABB}"/>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6" name="Fußzeilenplatzhalter 5">
            <a:extLst>
              <a:ext uri="{FF2B5EF4-FFF2-40B4-BE49-F238E27FC236}">
                <a16:creationId xmlns:a16="http://schemas.microsoft.com/office/drawing/2014/main" id="{9EA788CE-0647-4524-A82D-DE49CAE38EF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01C9AD4-1A0F-4753-8989-84BBFE8301BB}"/>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40265802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4DCFBB-3C0D-49CD-93BC-D5849B0FC17F}"/>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D3AC9522-4574-4557-8DEB-54F2A1CD3F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01E73D6-E7E3-43F7-A454-1A1F2BD3DB9D}"/>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0BEB38D6-70B5-4B2F-B4CB-8C6B518CF1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3D535027-1704-40DA-B37C-E5CFF87F56A8}"/>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AC550FC8-8F25-4451-A0BE-5774350D8E31}"/>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8" name="Fußzeilenplatzhalter 7">
            <a:extLst>
              <a:ext uri="{FF2B5EF4-FFF2-40B4-BE49-F238E27FC236}">
                <a16:creationId xmlns:a16="http://schemas.microsoft.com/office/drawing/2014/main" id="{1CDB1834-342B-422B-85BD-AF25DFE79B5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85F0B040-D559-4BDF-B18F-576318E76041}"/>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37813996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0F49F7-D07D-424A-B3BA-9AE6C8A12C9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2662288C-A58C-4C28-AE7B-C50CB55AA537}"/>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4" name="Fußzeilenplatzhalter 3">
            <a:extLst>
              <a:ext uri="{FF2B5EF4-FFF2-40B4-BE49-F238E27FC236}">
                <a16:creationId xmlns:a16="http://schemas.microsoft.com/office/drawing/2014/main" id="{C58B691F-EEF7-4678-BF91-EF0D5010907E}"/>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F9E7D9E-EB49-40C8-93DA-4A9C0CCBC5FC}"/>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7355483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0D268A0E-D3BE-4FB7-B612-1FC6BEAC1D72}"/>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3" name="Fußzeilenplatzhalter 2">
            <a:extLst>
              <a:ext uri="{FF2B5EF4-FFF2-40B4-BE49-F238E27FC236}">
                <a16:creationId xmlns:a16="http://schemas.microsoft.com/office/drawing/2014/main" id="{06F0F8D6-E681-4D91-AC42-43398693E3D9}"/>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EDC9288-0CFE-46D7-9A19-A8018CB38D3B}"/>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0406954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68DE07-74DE-448B-A4A5-C6772CA1784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0B520B90-453B-4B52-B775-F966A8232D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4EE7888-3C79-4773-93A9-4C69C13870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3374929-786A-4090-A426-761A5FE16207}"/>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6" name="Fußzeilenplatzhalter 5">
            <a:extLst>
              <a:ext uri="{FF2B5EF4-FFF2-40B4-BE49-F238E27FC236}">
                <a16:creationId xmlns:a16="http://schemas.microsoft.com/office/drawing/2014/main" id="{1B62E5D4-C113-4FF0-B7F1-2C1ABF215CA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B7E3EA6-E38A-427B-9872-FF1086033FE1}"/>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39857427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866282-15F3-499F-AC37-AD0C5BEAC1D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A360B02-9297-49FF-8357-BB7CB78012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B54A2C14-065D-442D-9A90-47BD456ED3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CC880B2A-C62E-43EE-B6B9-06CED888C886}"/>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6" name="Fußzeilenplatzhalter 5">
            <a:extLst>
              <a:ext uri="{FF2B5EF4-FFF2-40B4-BE49-F238E27FC236}">
                <a16:creationId xmlns:a16="http://schemas.microsoft.com/office/drawing/2014/main" id="{4D8B1D12-FD36-439D-B5A9-8CCD547A4823}"/>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ECB0DD4A-3454-4469-AA94-3F7993DA9D2D}"/>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30309508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514716-7A55-41FC-902E-F966C2BC4AEE}"/>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3C9CCA99-EB46-43AA-91DD-4BF067E6832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D1D8618-1A6D-443B-A2E9-575F86A25043}"/>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03D84B6E-C446-4250-A2AD-98F3EE4AC67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6C6EAF8-F1C6-4A95-802D-A0C6F2DF235A}"/>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196957064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628044B8-80F1-4CB6-BF72-88595EFD9405}"/>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246F276B-D1B2-428C-AB9F-87B6A1F3F2C3}"/>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6FE050D-6434-44D1-8664-8C89C1A49904}"/>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10B162EA-CF3E-4D78-9A40-DC6BFBEAE22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2C790D0-DC77-4A38-8387-3270FD9D7270}"/>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382839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Titel und Inhalt 1">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8" name="Textplatzhalter 7"/>
          <p:cNvSpPr>
            <a:spLocks noGrp="1"/>
          </p:cNvSpPr>
          <p:nvPr>
            <p:ph type="body" sz="quarter" idx="13"/>
          </p:nvPr>
        </p:nvSpPr>
        <p:spPr bwMode="auto">
          <a:xfrm>
            <a:off x="550863" y="2205038"/>
            <a:ext cx="10082212" cy="3456210"/>
          </a:xfrm>
        </p:spPr>
        <p:txBody>
          <a:bodyPr/>
          <a:lstStyle>
            <a:lvl1pPr>
              <a:spcBef>
                <a:spcPts val="2600"/>
              </a:spcBef>
              <a:defRPr/>
            </a:lvl1pPr>
            <a:lvl2pPr>
              <a:spcBef>
                <a:spcPts val="2100"/>
              </a:spcBef>
              <a:defRPr/>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9" name="Datumsplatzhalter 8"/>
          <p:cNvSpPr>
            <a:spLocks noGrp="1"/>
          </p:cNvSpPr>
          <p:nvPr>
            <p:ph type="dt" sz="half" idx="14"/>
          </p:nvPr>
        </p:nvSpPr>
        <p:spPr bwMode="auto"/>
        <p:txBody>
          <a:bodyPr/>
          <a:lstStyle/>
          <a:p>
            <a:pPr>
              <a:defRPr/>
            </a:pPr>
            <a:fld id="{85851317-5E0E-4AEB-A6EE-0F6F8918A190}" type="datetime1">
              <a:rPr lang="de-DE"/>
              <a:t>05.02.2026</a:t>
            </a:fld>
            <a:endParaRPr lang="de-DE" dirty="0"/>
          </a:p>
        </p:txBody>
      </p:sp>
      <p:sp>
        <p:nvSpPr>
          <p:cNvPr id="10" name="Fußzeilenplatzhalter 9"/>
          <p:cNvSpPr>
            <a:spLocks noGrp="1"/>
          </p:cNvSpPr>
          <p:nvPr>
            <p:ph type="ftr" sz="quarter" idx="15"/>
          </p:nvPr>
        </p:nvSpPr>
        <p:spPr bwMode="auto"/>
        <p:txBody>
          <a:bodyPr/>
          <a:lstStyle/>
          <a:p>
            <a:pPr>
              <a:defRPr/>
            </a:pPr>
            <a:r>
              <a:rPr lang="de-DE" dirty="0"/>
              <a:t>Name der Präsentation</a:t>
            </a:r>
          </a:p>
        </p:txBody>
      </p:sp>
      <p:sp>
        <p:nvSpPr>
          <p:cNvPr id="11" name="Foliennummernplatzhalter 10"/>
          <p:cNvSpPr>
            <a:spLocks noGrp="1"/>
          </p:cNvSpPr>
          <p:nvPr>
            <p:ph type="sldNum" sz="quarter" idx="16"/>
          </p:nvPr>
        </p:nvSpPr>
        <p:spPr bwMode="auto"/>
        <p:txBody>
          <a:bodyPr/>
          <a:lstStyle/>
          <a:p>
            <a:pPr>
              <a:defRPr/>
            </a:pPr>
            <a:r>
              <a:rPr lang="de-DE" dirty="0"/>
              <a:t>Seite </a:t>
            </a:r>
            <a:fld id="{CE6CAF4D-DD0D-4F34-9F3A-F974D54A280A}" type="slidenum">
              <a:rPr lang="de-DE"/>
              <a:t>‹Nr.›</a:t>
            </a:fld>
            <a:endParaRPr lang="de-D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Titel und 2 x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8" name="Textplatzhalter 7"/>
          <p:cNvSpPr>
            <a:spLocks noGrp="1"/>
          </p:cNvSpPr>
          <p:nvPr>
            <p:ph type="body" sz="quarter" idx="13"/>
          </p:nvPr>
        </p:nvSpPr>
        <p:spPr bwMode="auto">
          <a:xfrm>
            <a:off x="550863"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9" name="Datumsplatzhalter 8"/>
          <p:cNvSpPr>
            <a:spLocks noGrp="1"/>
          </p:cNvSpPr>
          <p:nvPr>
            <p:ph type="dt" sz="half" idx="14"/>
          </p:nvPr>
        </p:nvSpPr>
        <p:spPr bwMode="auto"/>
        <p:txBody>
          <a:bodyPr/>
          <a:lstStyle/>
          <a:p>
            <a:pPr>
              <a:defRPr/>
            </a:pPr>
            <a:fld id="{85851317-5E0E-4AEB-A6EE-0F6F8918A190}" type="datetime1">
              <a:rPr lang="de-DE"/>
              <a:t>05.02.2026</a:t>
            </a:fld>
            <a:endParaRPr lang="de-DE" dirty="0"/>
          </a:p>
        </p:txBody>
      </p:sp>
      <p:sp>
        <p:nvSpPr>
          <p:cNvPr id="10" name="Fußzeilenplatzhalter 9"/>
          <p:cNvSpPr>
            <a:spLocks noGrp="1"/>
          </p:cNvSpPr>
          <p:nvPr>
            <p:ph type="ftr" sz="quarter" idx="15"/>
          </p:nvPr>
        </p:nvSpPr>
        <p:spPr bwMode="auto"/>
        <p:txBody>
          <a:bodyPr/>
          <a:lstStyle/>
          <a:p>
            <a:pPr>
              <a:defRPr/>
            </a:pPr>
            <a:r>
              <a:rPr lang="de-DE" dirty="0"/>
              <a:t>Name der Präsentation</a:t>
            </a:r>
          </a:p>
        </p:txBody>
      </p:sp>
      <p:sp>
        <p:nvSpPr>
          <p:cNvPr id="11" name="Foliennummernplatzhalter 10"/>
          <p:cNvSpPr>
            <a:spLocks noGrp="1"/>
          </p:cNvSpPr>
          <p:nvPr>
            <p:ph type="sldNum" sz="quarter" idx="16"/>
          </p:nvPr>
        </p:nvSpPr>
        <p:spPr bwMode="auto"/>
        <p:txBody>
          <a:bodyPr/>
          <a:lstStyle/>
          <a:p>
            <a:pPr>
              <a:defRPr/>
            </a:pPr>
            <a:r>
              <a:rPr lang="de-DE" dirty="0"/>
              <a:t>Seite </a:t>
            </a:r>
            <a:fld id="{CE6CAF4D-DD0D-4F34-9F3A-F974D54A280A}" type="slidenum">
              <a:rPr lang="de-DE"/>
              <a:t>‹Nr.›</a:t>
            </a:fld>
            <a:endParaRPr lang="de-DE" dirty="0"/>
          </a:p>
        </p:txBody>
      </p:sp>
      <p:cxnSp>
        <p:nvCxnSpPr>
          <p:cNvPr id="7" name="Gerader Verbinder 6"/>
          <p:cNvCxnSpPr>
            <a:cxnSpLocks/>
          </p:cNvCxnSpPr>
          <p:nvPr userDrawn="1"/>
        </p:nvCxnSpPr>
        <p:spPr bwMode="auto">
          <a:xfrm>
            <a:off x="6096000"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platzhalter 7"/>
          <p:cNvSpPr>
            <a:spLocks noGrp="1"/>
          </p:cNvSpPr>
          <p:nvPr>
            <p:ph type="body" sz="quarter" idx="18"/>
          </p:nvPr>
        </p:nvSpPr>
        <p:spPr bwMode="auto">
          <a:xfrm>
            <a:off x="6572972"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Titel und 3 x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8" name="Textplatzhalter 7"/>
          <p:cNvSpPr>
            <a:spLocks noGrp="1"/>
          </p:cNvSpPr>
          <p:nvPr>
            <p:ph type="body" sz="quarter" idx="13"/>
          </p:nvPr>
        </p:nvSpPr>
        <p:spPr bwMode="auto">
          <a:xfrm>
            <a:off x="550863" y="2205038"/>
            <a:ext cx="3208997" cy="3672236"/>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9" name="Datumsplatzhalter 8"/>
          <p:cNvSpPr>
            <a:spLocks noGrp="1"/>
          </p:cNvSpPr>
          <p:nvPr>
            <p:ph type="dt" sz="half" idx="14"/>
          </p:nvPr>
        </p:nvSpPr>
        <p:spPr bwMode="auto"/>
        <p:txBody>
          <a:bodyPr/>
          <a:lstStyle/>
          <a:p>
            <a:pPr>
              <a:defRPr/>
            </a:pPr>
            <a:fld id="{85851317-5E0E-4AEB-A6EE-0F6F8918A190}" type="datetime1">
              <a:rPr lang="de-DE"/>
              <a:t>05.02.2026</a:t>
            </a:fld>
            <a:endParaRPr lang="de-DE" dirty="0"/>
          </a:p>
        </p:txBody>
      </p:sp>
      <p:sp>
        <p:nvSpPr>
          <p:cNvPr id="10" name="Fußzeilenplatzhalter 9"/>
          <p:cNvSpPr>
            <a:spLocks noGrp="1"/>
          </p:cNvSpPr>
          <p:nvPr>
            <p:ph type="ftr" sz="quarter" idx="15"/>
          </p:nvPr>
        </p:nvSpPr>
        <p:spPr bwMode="auto"/>
        <p:txBody>
          <a:bodyPr/>
          <a:lstStyle/>
          <a:p>
            <a:pPr>
              <a:defRPr/>
            </a:pPr>
            <a:r>
              <a:rPr lang="de-DE" dirty="0"/>
              <a:t>Name der Präsentation</a:t>
            </a:r>
          </a:p>
        </p:txBody>
      </p:sp>
      <p:sp>
        <p:nvSpPr>
          <p:cNvPr id="11" name="Foliennummernplatzhalter 10"/>
          <p:cNvSpPr>
            <a:spLocks noGrp="1"/>
          </p:cNvSpPr>
          <p:nvPr>
            <p:ph type="sldNum" sz="quarter" idx="16"/>
          </p:nvPr>
        </p:nvSpPr>
        <p:spPr bwMode="auto"/>
        <p:txBody>
          <a:bodyPr/>
          <a:lstStyle/>
          <a:p>
            <a:pPr>
              <a:defRPr/>
            </a:pPr>
            <a:r>
              <a:rPr lang="de-DE" dirty="0"/>
              <a:t>Seite </a:t>
            </a:r>
            <a:fld id="{CE6CAF4D-DD0D-4F34-9F3A-F974D54A280A}" type="slidenum">
              <a:rPr lang="de-DE"/>
              <a:t>‹Nr.›</a:t>
            </a:fld>
            <a:endParaRPr lang="de-DE" dirty="0"/>
          </a:p>
        </p:txBody>
      </p:sp>
      <p:cxnSp>
        <p:nvCxnSpPr>
          <p:cNvPr id="7" name="Gerader Verbinder 6"/>
          <p:cNvCxnSpPr>
            <a:cxnSpLocks/>
          </p:cNvCxnSpPr>
          <p:nvPr userDrawn="1"/>
        </p:nvCxnSpPr>
        <p:spPr bwMode="auto">
          <a:xfrm>
            <a:off x="4113684"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Gerader Verbinder 5"/>
          <p:cNvCxnSpPr>
            <a:cxnSpLocks/>
          </p:cNvCxnSpPr>
          <p:nvPr userDrawn="1"/>
        </p:nvCxnSpPr>
        <p:spPr bwMode="auto">
          <a:xfrm>
            <a:off x="8085609"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platzhalter 7"/>
          <p:cNvSpPr>
            <a:spLocks noGrp="1"/>
          </p:cNvSpPr>
          <p:nvPr>
            <p:ph type="body" sz="quarter" idx="19"/>
          </p:nvPr>
        </p:nvSpPr>
        <p:spPr bwMode="auto">
          <a:xfrm>
            <a:off x="450373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14" name="Textplatzhalter 7"/>
          <p:cNvSpPr>
            <a:spLocks noGrp="1"/>
          </p:cNvSpPr>
          <p:nvPr>
            <p:ph type="body" sz="quarter" idx="20"/>
          </p:nvPr>
        </p:nvSpPr>
        <p:spPr bwMode="auto">
          <a:xfrm>
            <a:off x="844708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preserve="1" userDrawn="1">
  <p:cSld name="Titel und 4 x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9" name="Datumsplatzhalter 8"/>
          <p:cNvSpPr>
            <a:spLocks noGrp="1"/>
          </p:cNvSpPr>
          <p:nvPr>
            <p:ph type="dt" sz="half" idx="14"/>
          </p:nvPr>
        </p:nvSpPr>
        <p:spPr bwMode="auto"/>
        <p:txBody>
          <a:bodyPr/>
          <a:lstStyle/>
          <a:p>
            <a:pPr>
              <a:defRPr/>
            </a:pPr>
            <a:fld id="{85851317-5E0E-4AEB-A6EE-0F6F8918A190}" type="datetime1">
              <a:rPr lang="de-DE"/>
              <a:t>05.02.2026</a:t>
            </a:fld>
            <a:endParaRPr lang="de-DE" dirty="0"/>
          </a:p>
        </p:txBody>
      </p:sp>
      <p:sp>
        <p:nvSpPr>
          <p:cNvPr id="10" name="Fußzeilenplatzhalter 9"/>
          <p:cNvSpPr>
            <a:spLocks noGrp="1"/>
          </p:cNvSpPr>
          <p:nvPr>
            <p:ph type="ftr" sz="quarter" idx="15"/>
          </p:nvPr>
        </p:nvSpPr>
        <p:spPr bwMode="auto"/>
        <p:txBody>
          <a:bodyPr/>
          <a:lstStyle/>
          <a:p>
            <a:pPr>
              <a:defRPr/>
            </a:pPr>
            <a:r>
              <a:rPr lang="de-DE" dirty="0"/>
              <a:t>Name der Präsentation</a:t>
            </a:r>
          </a:p>
        </p:txBody>
      </p:sp>
      <p:sp>
        <p:nvSpPr>
          <p:cNvPr id="11" name="Foliennummernplatzhalter 10"/>
          <p:cNvSpPr>
            <a:spLocks noGrp="1"/>
          </p:cNvSpPr>
          <p:nvPr>
            <p:ph type="sldNum" sz="quarter" idx="16"/>
          </p:nvPr>
        </p:nvSpPr>
        <p:spPr bwMode="auto"/>
        <p:txBody>
          <a:bodyPr/>
          <a:lstStyle/>
          <a:p>
            <a:pPr>
              <a:defRPr/>
            </a:pPr>
            <a:r>
              <a:rPr lang="de-DE" dirty="0"/>
              <a:t>Seite </a:t>
            </a:r>
            <a:fld id="{CE6CAF4D-DD0D-4F34-9F3A-F974D54A280A}" type="slidenum">
              <a:rPr lang="de-DE"/>
              <a:t>‹Nr.›</a:t>
            </a:fld>
            <a:endParaRPr lang="de-DE" dirty="0"/>
          </a:p>
        </p:txBody>
      </p:sp>
      <p:cxnSp>
        <p:nvCxnSpPr>
          <p:cNvPr id="13" name="Gerader Verbinder 12"/>
          <p:cNvCxnSpPr>
            <a:cxnSpLocks/>
          </p:cNvCxnSpPr>
          <p:nvPr userDrawn="1"/>
        </p:nvCxnSpPr>
        <p:spPr bwMode="auto">
          <a:xfrm>
            <a:off x="550863"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Gerader Verbinder 14"/>
          <p:cNvCxnSpPr>
            <a:cxnSpLocks/>
          </p:cNvCxnSpPr>
          <p:nvPr userDrawn="1"/>
        </p:nvCxnSpPr>
        <p:spPr bwMode="auto">
          <a:xfrm>
            <a:off x="6199188"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platzhalter 7"/>
          <p:cNvSpPr>
            <a:spLocks noGrp="1"/>
          </p:cNvSpPr>
          <p:nvPr>
            <p:ph type="body" sz="quarter" idx="20"/>
          </p:nvPr>
        </p:nvSpPr>
        <p:spPr bwMode="auto">
          <a:xfrm>
            <a:off x="550863"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23" name="Textplatzhalter 7"/>
          <p:cNvSpPr>
            <a:spLocks noGrp="1"/>
          </p:cNvSpPr>
          <p:nvPr>
            <p:ph type="body" sz="quarter" idx="21"/>
          </p:nvPr>
        </p:nvSpPr>
        <p:spPr bwMode="auto">
          <a:xfrm>
            <a:off x="6178972"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24" name="Textplatzhalter 7"/>
          <p:cNvSpPr>
            <a:spLocks noGrp="1"/>
          </p:cNvSpPr>
          <p:nvPr>
            <p:ph type="body" sz="quarter" idx="22"/>
          </p:nvPr>
        </p:nvSpPr>
        <p:spPr bwMode="auto">
          <a:xfrm>
            <a:off x="550863"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25" name="Textplatzhalter 7"/>
          <p:cNvSpPr>
            <a:spLocks noGrp="1"/>
          </p:cNvSpPr>
          <p:nvPr>
            <p:ph type="body" sz="quarter" idx="23"/>
          </p:nvPr>
        </p:nvSpPr>
        <p:spPr bwMode="auto">
          <a:xfrm>
            <a:off x="6178972"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preserve="1" userDrawn="1">
  <p:cSld name="Titel und Inhalt 2">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8" name="Textplatzhalter 7"/>
          <p:cNvSpPr>
            <a:spLocks noGrp="1"/>
          </p:cNvSpPr>
          <p:nvPr>
            <p:ph type="body" sz="quarter" idx="13"/>
          </p:nvPr>
        </p:nvSpPr>
        <p:spPr bwMode="auto">
          <a:xfrm>
            <a:off x="550863" y="2204864"/>
            <a:ext cx="10082212" cy="3456384"/>
          </a:xfrm>
        </p:spPr>
        <p:txBody>
          <a:bodyPr/>
          <a:lstStyle>
            <a:lvl1pPr>
              <a:spcBef>
                <a:spcPts val="2600"/>
              </a:spcBef>
              <a:defRPr sz="2400"/>
            </a:lvl1pPr>
            <a:lvl2pPr marL="355600" indent="-355600">
              <a:spcBef>
                <a:spcPts val="2100"/>
              </a:spcBef>
              <a:buFont typeface="Kantumruy Pro"/>
              <a:buChar char="—"/>
              <a:defRPr sz="2400"/>
            </a:lvl2pPr>
            <a:lvl3pPr>
              <a:defRPr sz="2000"/>
            </a:lvl3pPr>
            <a:lvl4pPr>
              <a:defRPr sz="1800"/>
            </a:lvl4pPr>
            <a:lvl5pPr>
              <a:defRPr sz="18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9" name="Datumsplatzhalter 8"/>
          <p:cNvSpPr>
            <a:spLocks noGrp="1"/>
          </p:cNvSpPr>
          <p:nvPr>
            <p:ph type="dt" sz="half" idx="14"/>
          </p:nvPr>
        </p:nvSpPr>
        <p:spPr bwMode="auto"/>
        <p:txBody>
          <a:bodyPr/>
          <a:lstStyle/>
          <a:p>
            <a:pPr>
              <a:defRPr/>
            </a:pPr>
            <a:fld id="{BE64F6F3-3477-4C89-9056-C92CFB29775B}" type="datetime1">
              <a:rPr lang="de-DE"/>
              <a:t>05.02.2026</a:t>
            </a:fld>
            <a:endParaRPr lang="de-DE" dirty="0"/>
          </a:p>
        </p:txBody>
      </p:sp>
      <p:sp>
        <p:nvSpPr>
          <p:cNvPr id="10" name="Fußzeilenplatzhalter 9"/>
          <p:cNvSpPr>
            <a:spLocks noGrp="1"/>
          </p:cNvSpPr>
          <p:nvPr>
            <p:ph type="ftr" sz="quarter" idx="15"/>
          </p:nvPr>
        </p:nvSpPr>
        <p:spPr bwMode="auto"/>
        <p:txBody>
          <a:bodyPr/>
          <a:lstStyle/>
          <a:p>
            <a:pPr>
              <a:defRPr/>
            </a:pPr>
            <a:r>
              <a:rPr lang="de-DE" dirty="0"/>
              <a:t>Name der Präsentation</a:t>
            </a:r>
          </a:p>
        </p:txBody>
      </p:sp>
      <p:sp>
        <p:nvSpPr>
          <p:cNvPr id="11" name="Foliennummernplatzhalter 10"/>
          <p:cNvSpPr>
            <a:spLocks noGrp="1"/>
          </p:cNvSpPr>
          <p:nvPr>
            <p:ph type="sldNum" sz="quarter" idx="16"/>
          </p:nvPr>
        </p:nvSpPr>
        <p:spPr bwMode="auto"/>
        <p:txBody>
          <a:bodyPr/>
          <a:lstStyle/>
          <a:p>
            <a:pPr>
              <a:defRPr/>
            </a:pPr>
            <a:r>
              <a:rPr lang="de-DE" dirty="0"/>
              <a:t>Seite </a:t>
            </a:r>
            <a:fld id="{CE6CAF4D-DD0D-4F34-9F3A-F974D54A280A}" type="slidenum">
              <a:rPr lang="de-DE"/>
              <a:t>‹Nr.›</a:t>
            </a:fld>
            <a:endParaRPr lang="de-DE"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Titel Bild links Inhalt ">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8" name="Textplatzhalter 7"/>
          <p:cNvSpPr>
            <a:spLocks noGrp="1"/>
          </p:cNvSpPr>
          <p:nvPr>
            <p:ph type="body" sz="quarter" idx="13"/>
          </p:nvPr>
        </p:nvSpPr>
        <p:spPr bwMode="auto">
          <a:xfrm>
            <a:off x="5951984" y="2276872"/>
            <a:ext cx="4681091" cy="3384375"/>
          </a:xfrm>
        </p:spPr>
        <p:txBody>
          <a:bodyPr/>
          <a:lstStyle>
            <a:lvl1pPr>
              <a:lnSpc>
                <a:spcPct val="100000"/>
              </a:lnSpc>
              <a:spcBef>
                <a:spcPts val="2600"/>
              </a:spcBef>
              <a:defRPr sz="2400"/>
            </a:lvl1pPr>
            <a:lvl2pPr marL="355600" indent="-355600">
              <a:lnSpc>
                <a:spcPct val="100000"/>
              </a:lnSpc>
              <a:spcBef>
                <a:spcPts val="2100"/>
              </a:spcBef>
              <a:buFont typeface="Kantumruy Pro"/>
              <a:buChar char="—"/>
              <a:defRPr sz="2400"/>
            </a:lvl2pPr>
            <a:lvl3pPr>
              <a:lnSpc>
                <a:spcPct val="100000"/>
              </a:lnSpc>
              <a:defRPr sz="2000"/>
            </a:lvl3pPr>
            <a:lvl4pPr>
              <a:lnSpc>
                <a:spcPct val="100000"/>
              </a:lnSpc>
              <a:defRPr sz="1800"/>
            </a:lvl4pPr>
            <a:lvl5pPr>
              <a:lnSpc>
                <a:spcPct val="100000"/>
              </a:lnSpc>
              <a:defRPr sz="18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9" name="Datumsplatzhalter 8"/>
          <p:cNvSpPr>
            <a:spLocks noGrp="1"/>
          </p:cNvSpPr>
          <p:nvPr>
            <p:ph type="dt" sz="half" idx="14"/>
          </p:nvPr>
        </p:nvSpPr>
        <p:spPr bwMode="auto"/>
        <p:txBody>
          <a:bodyPr/>
          <a:lstStyle/>
          <a:p>
            <a:pPr>
              <a:defRPr/>
            </a:pPr>
            <a:fld id="{BE64F6F3-3477-4C89-9056-C92CFB29775B}" type="datetime1">
              <a:rPr lang="de-DE"/>
              <a:t>05.02.2026</a:t>
            </a:fld>
            <a:endParaRPr lang="de-DE" dirty="0"/>
          </a:p>
        </p:txBody>
      </p:sp>
      <p:sp>
        <p:nvSpPr>
          <p:cNvPr id="10" name="Fußzeilenplatzhalter 9"/>
          <p:cNvSpPr>
            <a:spLocks noGrp="1"/>
          </p:cNvSpPr>
          <p:nvPr>
            <p:ph type="ftr" sz="quarter" idx="15"/>
          </p:nvPr>
        </p:nvSpPr>
        <p:spPr bwMode="auto"/>
        <p:txBody>
          <a:bodyPr/>
          <a:lstStyle/>
          <a:p>
            <a:pPr>
              <a:defRPr/>
            </a:pPr>
            <a:r>
              <a:rPr lang="de-DE" dirty="0"/>
              <a:t>Name der Präsentation</a:t>
            </a:r>
          </a:p>
        </p:txBody>
      </p:sp>
      <p:sp>
        <p:nvSpPr>
          <p:cNvPr id="11" name="Foliennummernplatzhalter 10"/>
          <p:cNvSpPr>
            <a:spLocks noGrp="1"/>
          </p:cNvSpPr>
          <p:nvPr>
            <p:ph type="sldNum" sz="quarter" idx="16"/>
          </p:nvPr>
        </p:nvSpPr>
        <p:spPr bwMode="auto"/>
        <p:txBody>
          <a:bodyPr/>
          <a:lstStyle/>
          <a:p>
            <a:pPr>
              <a:defRPr/>
            </a:pPr>
            <a:r>
              <a:rPr lang="de-DE" dirty="0"/>
              <a:t>Seite </a:t>
            </a:r>
            <a:fld id="{CE6CAF4D-DD0D-4F34-9F3A-F974D54A280A}" type="slidenum">
              <a:rPr lang="de-DE"/>
              <a:t>‹Nr.›</a:t>
            </a:fld>
            <a:endParaRPr lang="de-DE" dirty="0"/>
          </a:p>
        </p:txBody>
      </p:sp>
      <p:sp>
        <p:nvSpPr>
          <p:cNvPr id="6" name="Bildplatzhalter 5"/>
          <p:cNvSpPr>
            <a:spLocks noGrp="1"/>
          </p:cNvSpPr>
          <p:nvPr>
            <p:ph type="pic" sz="quarter" idx="17"/>
          </p:nvPr>
        </p:nvSpPr>
        <p:spPr bwMode="auto">
          <a:xfrm>
            <a:off x="550862" y="2132856"/>
            <a:ext cx="5026026" cy="3474314"/>
          </a:xfrm>
        </p:spPr>
        <p:txBody>
          <a:bodyPr/>
          <a:lstStyle/>
          <a:p>
            <a:pPr>
              <a:defRPr/>
            </a:pPr>
            <a:r>
              <a:rPr lang="de-DE" dirty="0"/>
              <a:t>Bild durch Klicken auf Symbol hinzufügen</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2.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10" name="Rechteck 9"/>
          <p:cNvSpPr/>
          <p:nvPr userDrawn="1"/>
        </p:nvSpPr>
        <p:spPr bwMode="auto">
          <a:xfrm>
            <a:off x="0" y="6309320"/>
            <a:ext cx="12192000" cy="548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dirty="0"/>
          </a:p>
        </p:txBody>
      </p:sp>
      <p:sp>
        <p:nvSpPr>
          <p:cNvPr id="2" name="Titelplatzhalter 1"/>
          <p:cNvSpPr>
            <a:spLocks noGrp="1"/>
          </p:cNvSpPr>
          <p:nvPr>
            <p:ph type="title"/>
          </p:nvPr>
        </p:nvSpPr>
        <p:spPr bwMode="auto">
          <a:xfrm>
            <a:off x="569342" y="561975"/>
            <a:ext cx="10063733" cy="922809"/>
          </a:xfrm>
          <a:prstGeom prst="rect">
            <a:avLst/>
          </a:prstGeom>
        </p:spPr>
        <p:txBody>
          <a:bodyPr vert="horz" lIns="0" tIns="0" rIns="0" bIns="0" rtlCol="0" anchor="t">
            <a:noAutofit/>
          </a:bodyPr>
          <a:lstStyle/>
          <a:p>
            <a:pPr>
              <a:defRPr/>
            </a:pPr>
            <a:r>
              <a:rPr lang="de-DE"/>
              <a:t>Mastertitelformat bearbeiten</a:t>
            </a:r>
            <a:endParaRPr/>
          </a:p>
        </p:txBody>
      </p:sp>
      <p:sp>
        <p:nvSpPr>
          <p:cNvPr id="3" name="Textplatzhalter 2"/>
          <p:cNvSpPr>
            <a:spLocks noGrp="1"/>
          </p:cNvSpPr>
          <p:nvPr>
            <p:ph type="body" idx="1"/>
          </p:nvPr>
        </p:nvSpPr>
        <p:spPr bwMode="auto">
          <a:xfrm>
            <a:off x="550863" y="2225040"/>
            <a:ext cx="10082212" cy="3436208"/>
          </a:xfrm>
          <a:prstGeom prst="rect">
            <a:avLst/>
          </a:prstGeom>
        </p:spPr>
        <p:txBody>
          <a:bodyPr vert="horz" lIns="0" tIns="0" rIns="0" bIns="0" rtlCol="0">
            <a:noAutofit/>
          </a:bodyPr>
          <a:lstStyle/>
          <a:p>
            <a:pPr lvl="0">
              <a:defRPr/>
            </a:pPr>
            <a:r>
              <a:rPr lang="de-DE"/>
              <a:t>Mastertextfeld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2"/>
          </p:nvPr>
        </p:nvSpPr>
        <p:spPr bwMode="auto">
          <a:xfrm>
            <a:off x="550863" y="6497767"/>
            <a:ext cx="1152649" cy="153888"/>
          </a:xfrm>
          <a:prstGeom prst="rect">
            <a:avLst/>
          </a:prstGeom>
        </p:spPr>
        <p:txBody>
          <a:bodyPr vert="horz" wrap="square" lIns="0" tIns="0" rIns="0" bIns="0" rtlCol="0" anchor="ctr">
            <a:noAutofit/>
          </a:bodyPr>
          <a:lstStyle>
            <a:lvl1pPr algn="l">
              <a:defRPr sz="1000" spc="70">
                <a:solidFill>
                  <a:schemeClr val="tx1"/>
                </a:solidFill>
              </a:defRPr>
            </a:lvl1pPr>
          </a:lstStyle>
          <a:p>
            <a:pPr>
              <a:defRPr/>
            </a:pPr>
            <a:fld id="{D6532FE3-A7DD-49AA-B4A9-8E4EE9F381C1}" type="datetime1">
              <a:rPr lang="de-DE"/>
              <a:t>05.02.2026</a:t>
            </a:fld>
            <a:endParaRPr lang="de-DE" dirty="0"/>
          </a:p>
        </p:txBody>
      </p:sp>
      <p:sp>
        <p:nvSpPr>
          <p:cNvPr id="5" name="Fußzeilenplatzhalter 4"/>
          <p:cNvSpPr>
            <a:spLocks noGrp="1"/>
          </p:cNvSpPr>
          <p:nvPr>
            <p:ph type="ftr" sz="quarter" idx="3"/>
          </p:nvPr>
        </p:nvSpPr>
        <p:spPr bwMode="auto">
          <a:xfrm flipH="1">
            <a:off x="1991608" y="6497767"/>
            <a:ext cx="1944151" cy="153888"/>
          </a:xfrm>
          <a:prstGeom prst="rect">
            <a:avLst/>
          </a:prstGeom>
        </p:spPr>
        <p:txBody>
          <a:bodyPr vert="horz" wrap="square" lIns="0" tIns="0" rIns="0" bIns="0" rtlCol="0" anchor="ctr">
            <a:noAutofit/>
          </a:bodyPr>
          <a:lstStyle>
            <a:lvl1pPr algn="l">
              <a:defRPr sz="1000" spc="70">
                <a:solidFill>
                  <a:schemeClr val="tx1"/>
                </a:solidFill>
              </a:defRPr>
            </a:lvl1pPr>
          </a:lstStyle>
          <a:p>
            <a:pPr>
              <a:defRPr/>
            </a:pPr>
            <a:r>
              <a:rPr lang="de-DE" dirty="0"/>
              <a:t>Name der Präsentation</a:t>
            </a:r>
          </a:p>
        </p:txBody>
      </p:sp>
      <p:sp>
        <p:nvSpPr>
          <p:cNvPr id="6" name="Foliennummernplatzhalter 5"/>
          <p:cNvSpPr>
            <a:spLocks noGrp="1"/>
          </p:cNvSpPr>
          <p:nvPr>
            <p:ph type="sldNum" sz="quarter" idx="4"/>
          </p:nvPr>
        </p:nvSpPr>
        <p:spPr bwMode="auto">
          <a:xfrm>
            <a:off x="8897937" y="6497767"/>
            <a:ext cx="2743200" cy="153888"/>
          </a:xfrm>
          <a:prstGeom prst="rect">
            <a:avLst/>
          </a:prstGeom>
        </p:spPr>
        <p:txBody>
          <a:bodyPr vert="horz" lIns="0" tIns="0" rIns="0" bIns="0" rtlCol="0" anchor="ctr">
            <a:spAutoFit/>
          </a:bodyPr>
          <a:lstStyle>
            <a:lvl1pPr algn="r">
              <a:defRPr sz="1000" spc="70">
                <a:solidFill>
                  <a:schemeClr val="tx1"/>
                </a:solidFill>
              </a:defRPr>
            </a:lvl1pPr>
          </a:lstStyle>
          <a:p>
            <a:pPr>
              <a:defRPr/>
            </a:pPr>
            <a:r>
              <a:rPr lang="de-DE" dirty="0"/>
              <a:t>Seite </a:t>
            </a:r>
            <a:fld id="{CE6CAF4D-DD0D-4F34-9F3A-F974D54A280A}" type="slidenum">
              <a:rPr lang="de-DE"/>
              <a:t>‹Nr.›</a:t>
            </a:fld>
            <a:endParaRPr lang="de-DE" dirty="0"/>
          </a:p>
        </p:txBody>
      </p:sp>
      <p:pic>
        <p:nvPicPr>
          <p:cNvPr id="12" name="Grafik 11"/>
          <p:cNvPicPr>
            <a:picLocks noChangeAspect="1"/>
          </p:cNvPicPr>
          <p:nvPr userDrawn="1"/>
        </p:nvPicPr>
        <p:blipFill>
          <a:blip r:embed="rId28">
            <a:extLst>
              <a:ext uri="{96DAC541-7B7A-43D3-8B79-37D633B846F1}">
                <asvg:svgBlip xmlns:asvg="http://schemas.microsoft.com/office/drawing/2016/SVG/main" r:embed="rId29"/>
              </a:ext>
            </a:extLst>
          </a:blip>
          <a:stretch/>
        </p:blipFill>
        <p:spPr bwMode="auto">
          <a:xfrm>
            <a:off x="11251183" y="620713"/>
            <a:ext cx="371475" cy="380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hf hdr="0"/>
  <p:txStyles>
    <p:titleStyle>
      <a:lvl1pPr algn="l" defTabSz="914400">
        <a:lnSpc>
          <a:spcPct val="100000"/>
        </a:lnSpc>
        <a:spcBef>
          <a:spcPts val="0"/>
        </a:spcBef>
        <a:buNone/>
        <a:defRPr sz="2800" spc="30">
          <a:solidFill>
            <a:schemeClr val="tx1"/>
          </a:solidFill>
          <a:latin typeface="+mj-lt"/>
          <a:ea typeface="+mj-ea"/>
          <a:cs typeface="+mj-cs"/>
        </a:defRPr>
      </a:lvl1pPr>
    </p:titleStyle>
    <p:bodyStyle>
      <a:lvl1pPr marL="0" indent="0" algn="l" defTabSz="914400">
        <a:lnSpc>
          <a:spcPct val="113999"/>
        </a:lnSpc>
        <a:spcBef>
          <a:spcPts val="1200"/>
        </a:spcBef>
        <a:buFont typeface="Arial"/>
        <a:buNone/>
        <a:defRPr sz="1800" spc="30">
          <a:solidFill>
            <a:schemeClr val="tx1"/>
          </a:solidFill>
          <a:latin typeface="+mn-lt"/>
          <a:ea typeface="+mn-ea"/>
          <a:cs typeface="+mn-cs"/>
        </a:defRPr>
      </a:lvl1pPr>
      <a:lvl2pPr marL="361950" indent="-361950" algn="l" defTabSz="914400">
        <a:lnSpc>
          <a:spcPct val="113999"/>
        </a:lnSpc>
        <a:spcBef>
          <a:spcPts val="500"/>
        </a:spcBef>
        <a:buFont typeface="Kantumruy Pro"/>
        <a:buChar char="—"/>
        <a:defRPr sz="1800" spc="30">
          <a:solidFill>
            <a:schemeClr val="tx1"/>
          </a:solidFill>
          <a:latin typeface="+mn-lt"/>
          <a:ea typeface="+mn-ea"/>
          <a:cs typeface="+mn-cs"/>
        </a:defRPr>
      </a:lvl2pPr>
      <a:lvl3pPr marL="628650" indent="-266700" algn="l" defTabSz="914400">
        <a:lnSpc>
          <a:spcPct val="113999"/>
        </a:lnSpc>
        <a:spcBef>
          <a:spcPts val="500"/>
        </a:spcBef>
        <a:buFont typeface="Arial"/>
        <a:buChar char="•"/>
        <a:defRPr sz="1600" spc="30">
          <a:solidFill>
            <a:schemeClr val="tx1"/>
          </a:solidFill>
          <a:latin typeface="+mn-lt"/>
          <a:ea typeface="+mn-ea"/>
          <a:cs typeface="+mn-cs"/>
        </a:defRPr>
      </a:lvl3pPr>
      <a:lvl4pPr marL="809625" indent="-180975" algn="l" defTabSz="914400">
        <a:lnSpc>
          <a:spcPct val="113999"/>
        </a:lnSpc>
        <a:spcBef>
          <a:spcPts val="500"/>
        </a:spcBef>
        <a:buFont typeface="Symbol"/>
        <a:buChar char="-"/>
        <a:defRPr sz="1400" spc="30">
          <a:solidFill>
            <a:schemeClr val="tx1"/>
          </a:solidFill>
          <a:latin typeface="+mn-lt"/>
          <a:ea typeface="+mn-ea"/>
          <a:cs typeface="+mn-cs"/>
        </a:defRPr>
      </a:lvl4pPr>
      <a:lvl5pPr marL="990600" indent="-180975" algn="l" defTabSz="914400">
        <a:lnSpc>
          <a:spcPct val="113999"/>
        </a:lnSpc>
        <a:spcBef>
          <a:spcPts val="500"/>
        </a:spcBef>
        <a:buFont typeface="Arial"/>
        <a:buChar char="•"/>
        <a:defRPr sz="1400" spc="3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946685E7-371E-42F4-9E73-E6E88ED61E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ED568370-54AF-4060-A7D3-CDD6565040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9D9344BF-C29F-4569-B554-1FE135D7BC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C2CFB24C-306F-4215-A6B9-7241F83EB5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EB0CF343-F3B4-428F-8C48-7D50407E95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358F96-C2D4-412D-A453-3784F570CD35}" type="slidenum">
              <a:rPr lang="de-DE" smtClean="0"/>
              <a:t>‹Nr.›</a:t>
            </a:fld>
            <a:endParaRPr lang="de-DE"/>
          </a:p>
        </p:txBody>
      </p:sp>
    </p:spTree>
    <p:extLst>
      <p:ext uri="{BB962C8B-B14F-4D97-AF65-F5344CB8AC3E}">
        <p14:creationId xmlns:p14="http://schemas.microsoft.com/office/powerpoint/2010/main" val="2345474209"/>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xml"/><Relationship Id="rId1" Type="http://schemas.openxmlformats.org/officeDocument/2006/relationships/slideLayout" Target="../slideLayouts/slideLayout27.xml"/><Relationship Id="rId5" Type="http://schemas.openxmlformats.org/officeDocument/2006/relationships/image" Target="../media/image31.png"/><Relationship Id="rId4" Type="http://schemas.openxmlformats.org/officeDocument/2006/relationships/image" Target="../media/image30.JPG"/></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50.png"/><Relationship Id="rId7" Type="http://schemas.openxmlformats.org/officeDocument/2006/relationships/image" Target="../media/image54.sv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svg"/><Relationship Id="rId4" Type="http://schemas.openxmlformats.org/officeDocument/2006/relationships/image" Target="../media/image51.png"/></Relationships>
</file>

<file path=ppt/slides/_rels/slide1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39.sv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7.svg"/></Relationships>
</file>

<file path=ppt/slides/_rels/slide14.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56.sv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7.svg"/></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39.sv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39.sv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39.svg"/></Relationships>
</file>

<file path=ppt/slides/_rels/slide2.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0.JPG"/><Relationship Id="rId7"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7.xml"/><Relationship Id="rId6" Type="http://schemas.openxmlformats.org/officeDocument/2006/relationships/image" Target="../media/image32.tiff"/><Relationship Id="rId5" Type="http://schemas.openxmlformats.org/officeDocument/2006/relationships/image" Target="../media/image6.svg"/><Relationship Id="rId10" Type="http://schemas.openxmlformats.org/officeDocument/2006/relationships/image" Target="../media/image35.gif"/><Relationship Id="rId4" Type="http://schemas.openxmlformats.org/officeDocument/2006/relationships/image" Target="../media/image5.png"/><Relationship Id="rId9" Type="http://schemas.openxmlformats.org/officeDocument/2006/relationships/image" Target="../media/image31.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39.sv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37.svg"/></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31.png"/><Relationship Id="rId4" Type="http://schemas.openxmlformats.org/officeDocument/2006/relationships/image" Target="../media/image54.svg"/></Relationships>
</file>

<file path=ppt/slides/_rels/slide24.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68.png"/><Relationship Id="rId18" Type="http://schemas.openxmlformats.org/officeDocument/2006/relationships/image" Target="../media/image72.png"/><Relationship Id="rId26" Type="http://schemas.openxmlformats.org/officeDocument/2006/relationships/image" Target="../media/image80.png"/><Relationship Id="rId3" Type="http://schemas.openxmlformats.org/officeDocument/2006/relationships/image" Target="../media/image60.png"/><Relationship Id="rId21" Type="http://schemas.openxmlformats.org/officeDocument/2006/relationships/image" Target="../media/image75.png"/><Relationship Id="rId7" Type="http://schemas.openxmlformats.org/officeDocument/2006/relationships/image" Target="../media/image64.png"/><Relationship Id="rId12" Type="http://schemas.microsoft.com/office/2007/relationships/hdphoto" Target="../media/hdphoto2.wdp"/><Relationship Id="rId17" Type="http://schemas.openxmlformats.org/officeDocument/2006/relationships/image" Target="../media/image71.png"/><Relationship Id="rId25" Type="http://schemas.openxmlformats.org/officeDocument/2006/relationships/image" Target="../media/image79.png"/><Relationship Id="rId2" Type="http://schemas.openxmlformats.org/officeDocument/2006/relationships/notesSlide" Target="../notesSlides/notesSlide24.xml"/><Relationship Id="rId16" Type="http://schemas.openxmlformats.org/officeDocument/2006/relationships/image" Target="../media/image70.png"/><Relationship Id="rId20" Type="http://schemas.openxmlformats.org/officeDocument/2006/relationships/image" Target="../media/image74.png"/><Relationship Id="rId29" Type="http://schemas.openxmlformats.org/officeDocument/2006/relationships/image" Target="../media/image83.png"/><Relationship Id="rId1" Type="http://schemas.openxmlformats.org/officeDocument/2006/relationships/slideLayout" Target="../slideLayouts/slideLayout2.xml"/><Relationship Id="rId6" Type="http://schemas.openxmlformats.org/officeDocument/2006/relationships/image" Target="../media/image63.png"/><Relationship Id="rId11" Type="http://schemas.openxmlformats.org/officeDocument/2006/relationships/image" Target="../media/image67.png"/><Relationship Id="rId24" Type="http://schemas.openxmlformats.org/officeDocument/2006/relationships/image" Target="../media/image78.png"/><Relationship Id="rId32" Type="http://schemas.openxmlformats.org/officeDocument/2006/relationships/image" Target="../media/image31.png"/><Relationship Id="rId5" Type="http://schemas.openxmlformats.org/officeDocument/2006/relationships/image" Target="../media/image62.png"/><Relationship Id="rId15" Type="http://schemas.microsoft.com/office/2007/relationships/hdphoto" Target="../media/hdphoto3.wdp"/><Relationship Id="rId23" Type="http://schemas.openxmlformats.org/officeDocument/2006/relationships/image" Target="../media/image77.png"/><Relationship Id="rId28" Type="http://schemas.openxmlformats.org/officeDocument/2006/relationships/image" Target="../media/image82.png"/><Relationship Id="rId10" Type="http://schemas.microsoft.com/office/2007/relationships/hdphoto" Target="../media/hdphoto1.wdp"/><Relationship Id="rId19" Type="http://schemas.openxmlformats.org/officeDocument/2006/relationships/image" Target="../media/image73.png"/><Relationship Id="rId31" Type="http://schemas.openxmlformats.org/officeDocument/2006/relationships/image" Target="../media/image85.png"/><Relationship Id="rId4" Type="http://schemas.openxmlformats.org/officeDocument/2006/relationships/image" Target="../media/image61.png"/><Relationship Id="rId9" Type="http://schemas.openxmlformats.org/officeDocument/2006/relationships/image" Target="../media/image66.png"/><Relationship Id="rId14" Type="http://schemas.openxmlformats.org/officeDocument/2006/relationships/image" Target="../media/image69.png"/><Relationship Id="rId22" Type="http://schemas.openxmlformats.org/officeDocument/2006/relationships/image" Target="../media/image76.png"/><Relationship Id="rId27" Type="http://schemas.openxmlformats.org/officeDocument/2006/relationships/image" Target="../media/image81.png"/><Relationship Id="rId30" Type="http://schemas.openxmlformats.org/officeDocument/2006/relationships/image" Target="../media/image84.png"/></Relationships>
</file>

<file path=ppt/slides/_rels/slide25.xml.rels><?xml version="1.0" encoding="UTF-8" standalone="yes"?>
<Relationships xmlns="http://schemas.openxmlformats.org/package/2006/relationships"><Relationship Id="rId8" Type="http://schemas.openxmlformats.org/officeDocument/2006/relationships/image" Target="../media/image91.png"/><Relationship Id="rId13" Type="http://schemas.microsoft.com/office/2007/relationships/hdphoto" Target="../media/hdphoto5.wdp"/><Relationship Id="rId18" Type="http://schemas.openxmlformats.org/officeDocument/2006/relationships/image" Target="../media/image145.png"/><Relationship Id="rId3" Type="http://schemas.openxmlformats.org/officeDocument/2006/relationships/image" Target="../media/image86.png"/><Relationship Id="rId21" Type="http://schemas.openxmlformats.org/officeDocument/2006/relationships/image" Target="../media/image97.png"/><Relationship Id="rId7" Type="http://schemas.openxmlformats.org/officeDocument/2006/relationships/image" Target="../media/image90.png"/><Relationship Id="rId12" Type="http://schemas.openxmlformats.org/officeDocument/2006/relationships/image" Target="../media/image94.png"/><Relationship Id="rId17" Type="http://schemas.openxmlformats.org/officeDocument/2006/relationships/customXml" Target="../ink/ink2.xml"/><Relationship Id="rId2" Type="http://schemas.openxmlformats.org/officeDocument/2006/relationships/notesSlide" Target="../notesSlides/notesSlide25.xml"/><Relationship Id="rId16" Type="http://schemas.openxmlformats.org/officeDocument/2006/relationships/image" Target="../media/image144.png"/><Relationship Id="rId20" Type="http://schemas.openxmlformats.org/officeDocument/2006/relationships/image" Target="../media/image96.png"/><Relationship Id="rId1" Type="http://schemas.openxmlformats.org/officeDocument/2006/relationships/slideLayout" Target="../slideLayouts/slideLayout2.xml"/><Relationship Id="rId6" Type="http://schemas.openxmlformats.org/officeDocument/2006/relationships/image" Target="../media/image89.png"/><Relationship Id="rId11" Type="http://schemas.microsoft.com/office/2007/relationships/hdphoto" Target="../media/hdphoto4.wdp"/><Relationship Id="rId5" Type="http://schemas.openxmlformats.org/officeDocument/2006/relationships/image" Target="../media/image88.png"/><Relationship Id="rId23" Type="http://schemas.openxmlformats.org/officeDocument/2006/relationships/image" Target="../media/image31.png"/><Relationship Id="rId10" Type="http://schemas.openxmlformats.org/officeDocument/2006/relationships/image" Target="../media/image93.png"/><Relationship Id="rId19" Type="http://schemas.openxmlformats.org/officeDocument/2006/relationships/image" Target="../media/image95.png"/><Relationship Id="rId4" Type="http://schemas.openxmlformats.org/officeDocument/2006/relationships/image" Target="../media/image87.png"/><Relationship Id="rId9" Type="http://schemas.openxmlformats.org/officeDocument/2006/relationships/image" Target="../media/image92.png"/><Relationship Id="rId14" Type="http://schemas.openxmlformats.org/officeDocument/2006/relationships/customXml" Target="../ink/ink1.xml"/><Relationship Id="rId22" Type="http://schemas.openxmlformats.org/officeDocument/2006/relationships/image" Target="../media/image64.png"/></Relationships>
</file>

<file path=ppt/slides/_rels/slide26.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5.png"/><Relationship Id="rId3" Type="http://schemas.openxmlformats.org/officeDocument/2006/relationships/image" Target="../media/image98.png"/><Relationship Id="rId7" Type="http://schemas.openxmlformats.org/officeDocument/2006/relationships/image" Target="../media/image102.png"/><Relationship Id="rId12" Type="http://schemas.openxmlformats.org/officeDocument/2006/relationships/image" Target="../media/image104.png"/><Relationship Id="rId17" Type="http://schemas.openxmlformats.org/officeDocument/2006/relationships/image" Target="../media/image31.png"/><Relationship Id="rId2" Type="http://schemas.openxmlformats.org/officeDocument/2006/relationships/notesSlide" Target="../notesSlides/notesSlide26.xml"/><Relationship Id="rId16" Type="http://schemas.microsoft.com/office/2007/relationships/hdphoto" Target="../media/hdphoto1.wdp"/><Relationship Id="rId1" Type="http://schemas.openxmlformats.org/officeDocument/2006/relationships/slideLayout" Target="../slideLayouts/slideLayout2.xml"/><Relationship Id="rId6" Type="http://schemas.openxmlformats.org/officeDocument/2006/relationships/image" Target="../media/image101.png"/><Relationship Id="rId11" Type="http://schemas.openxmlformats.org/officeDocument/2006/relationships/image" Target="../media/image64.png"/><Relationship Id="rId5" Type="http://schemas.openxmlformats.org/officeDocument/2006/relationships/image" Target="../media/image100.png"/><Relationship Id="rId15" Type="http://schemas.openxmlformats.org/officeDocument/2006/relationships/image" Target="../media/image66.png"/><Relationship Id="rId10" Type="http://schemas.openxmlformats.org/officeDocument/2006/relationships/image" Target="../media/image86.png"/><Relationship Id="rId4" Type="http://schemas.openxmlformats.org/officeDocument/2006/relationships/image" Target="../media/image99.png"/><Relationship Id="rId9" Type="http://schemas.openxmlformats.org/officeDocument/2006/relationships/image" Target="../media/image87.png"/><Relationship Id="rId14" Type="http://schemas.openxmlformats.org/officeDocument/2006/relationships/image" Target="../media/image68.png"/></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7.svg"/><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8" Type="http://schemas.openxmlformats.org/officeDocument/2006/relationships/image" Target="../media/image32.tiff"/><Relationship Id="rId3" Type="http://schemas.openxmlformats.org/officeDocument/2006/relationships/image" Target="../media/image30.JPG"/><Relationship Id="rId7" Type="http://schemas.openxmlformats.org/officeDocument/2006/relationships/image" Target="../media/image6.svg"/><Relationship Id="rId2" Type="http://schemas.openxmlformats.org/officeDocument/2006/relationships/notesSlide" Target="../notesSlides/notesSlide30.xml"/><Relationship Id="rId1" Type="http://schemas.openxmlformats.org/officeDocument/2006/relationships/slideLayout" Target="../slideLayouts/slideLayout33.xml"/><Relationship Id="rId6" Type="http://schemas.openxmlformats.org/officeDocument/2006/relationships/image" Target="../media/image5.png"/><Relationship Id="rId11" Type="http://schemas.openxmlformats.org/officeDocument/2006/relationships/hyperlink" Target="https://creativecommons.org/licenses/by/4.0/deed.de" TargetMode="External"/><Relationship Id="rId5" Type="http://schemas.openxmlformats.org/officeDocument/2006/relationships/image" Target="../media/image31.png"/><Relationship Id="rId10" Type="http://schemas.openxmlformats.org/officeDocument/2006/relationships/image" Target="../media/image35.gif"/><Relationship Id="rId4" Type="http://schemas.openxmlformats.org/officeDocument/2006/relationships/image" Target="../media/image34.jpeg"/><Relationship Id="rId9"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6.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31.png"/><Relationship Id="rId3" Type="http://schemas.openxmlformats.org/officeDocument/2006/relationships/image" Target="../media/image36.png"/><Relationship Id="rId7" Type="http://schemas.openxmlformats.org/officeDocument/2006/relationships/image" Target="../media/image42.png"/><Relationship Id="rId12" Type="http://schemas.openxmlformats.org/officeDocument/2006/relationships/image" Target="../media/image47.sv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1.sv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7.svg"/><Relationship Id="rId9" Type="http://schemas.openxmlformats.org/officeDocument/2006/relationships/image" Target="../media/image44.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39.sv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39.sv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3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EFCA4442-597F-4AD8-A551-3A70EBA589F7}"/>
              </a:ext>
            </a:extLst>
          </p:cNvPr>
          <p:cNvSpPr/>
          <p:nvPr/>
        </p:nvSpPr>
        <p:spPr bwMode="auto">
          <a:xfrm>
            <a:off x="0" y="6309320"/>
            <a:ext cx="12192000" cy="548680"/>
          </a:xfrm>
          <a:prstGeom prst="rect">
            <a:avLst/>
          </a:prstGeom>
          <a:solidFill>
            <a:srgbClr val="FF9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D3061E6-7072-45C6-B17A-0DFEF62A0A44}"/>
              </a:ext>
            </a:extLst>
          </p:cNvPr>
          <p:cNvSpPr>
            <a:spLocks noGrp="1"/>
          </p:cNvSpPr>
          <p:nvPr>
            <p:ph type="ctrTitle"/>
          </p:nvPr>
        </p:nvSpPr>
        <p:spPr/>
        <p:txBody>
          <a:bodyPr/>
          <a:lstStyle/>
          <a:p>
            <a:endParaRPr lang="de-DE"/>
          </a:p>
        </p:txBody>
      </p:sp>
      <p:sp>
        <p:nvSpPr>
          <p:cNvPr id="3" name="Untertitel 2">
            <a:extLst>
              <a:ext uri="{FF2B5EF4-FFF2-40B4-BE49-F238E27FC236}">
                <a16:creationId xmlns:a16="http://schemas.microsoft.com/office/drawing/2014/main" id="{BC437D97-BB5D-42C7-92AE-803D3521724E}"/>
              </a:ext>
            </a:extLst>
          </p:cNvPr>
          <p:cNvSpPr>
            <a:spLocks noGrp="1"/>
          </p:cNvSpPr>
          <p:nvPr>
            <p:ph type="subTitle" idx="1"/>
          </p:nvPr>
        </p:nvSpPr>
        <p:spPr/>
        <p:txBody>
          <a:bodyPr/>
          <a:lstStyle/>
          <a:p>
            <a:endParaRPr lang="de-DE"/>
          </a:p>
        </p:txBody>
      </p:sp>
      <p:sp>
        <p:nvSpPr>
          <p:cNvPr id="5" name="Titel 1">
            <a:extLst>
              <a:ext uri="{FF2B5EF4-FFF2-40B4-BE49-F238E27FC236}">
                <a16:creationId xmlns:a16="http://schemas.microsoft.com/office/drawing/2014/main" id="{89AE063A-C261-49FE-BE14-702CCC0BB1D2}"/>
              </a:ext>
            </a:extLst>
          </p:cNvPr>
          <p:cNvSpPr txBox="1"/>
          <p:nvPr/>
        </p:nvSpPr>
        <p:spPr bwMode="auto">
          <a:xfrm>
            <a:off x="2882663" y="6169917"/>
            <a:ext cx="6426674" cy="710854"/>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4000" b="1" i="0" u="none" strike="noStrike" kern="0" cap="none" spc="0" normalizeH="0" baseline="0" noProof="0" dirty="0">
                <a:ln>
                  <a:noFill/>
                </a:ln>
                <a:solidFill>
                  <a:prstClr val="black"/>
                </a:solidFill>
                <a:effectLst/>
                <a:uLnTx/>
                <a:uFillTx/>
                <a:latin typeface="Aptos"/>
                <a:ea typeface="+mj-ea"/>
                <a:cs typeface="+mj-cs"/>
              </a:rPr>
              <a:t>VR Move Lernkarten Person A</a:t>
            </a:r>
            <a:endParaRPr kumimoji="0" sz="4000" b="0" i="0" u="none" strike="noStrike" kern="0" cap="none" spc="0" normalizeH="0" baseline="0" noProof="0" dirty="0">
              <a:ln>
                <a:noFill/>
              </a:ln>
              <a:solidFill>
                <a:prstClr val="black"/>
              </a:solidFill>
              <a:effectLst/>
              <a:uLnTx/>
              <a:uFillTx/>
              <a:latin typeface="Calibri" panose="020F0502020204030204"/>
              <a:ea typeface="+mj-ea"/>
              <a:cs typeface="+mj-cs"/>
            </a:endParaRPr>
          </a:p>
        </p:txBody>
      </p:sp>
      <p:pic>
        <p:nvPicPr>
          <p:cNvPr id="6" name="Grafik 5">
            <a:extLst>
              <a:ext uri="{FF2B5EF4-FFF2-40B4-BE49-F238E27FC236}">
                <a16:creationId xmlns:a16="http://schemas.microsoft.com/office/drawing/2014/main" id="{659FA114-E0BB-4925-BDC0-96C8CB5A91EB}"/>
              </a:ext>
            </a:extLst>
          </p:cNvPr>
          <p:cNvPicPr>
            <a:picLocks noChangeAspect="1"/>
          </p:cNvPicPr>
          <p:nvPr/>
        </p:nvPicPr>
        <p:blipFill rotWithShape="1">
          <a:blip r:embed="rId3">
            <a:extLst>
              <a:ext uri="{28A0092B-C50C-407E-A947-70E740481C1C}">
                <a14:useLocalDpi xmlns:a14="http://schemas.microsoft.com/office/drawing/2010/main" val="0"/>
              </a:ext>
            </a:extLst>
          </a:blip>
          <a:srcRect t="12316" b="39093"/>
          <a:stretch/>
        </p:blipFill>
        <p:spPr bwMode="auto">
          <a:xfrm>
            <a:off x="4883537" y="4192"/>
            <a:ext cx="7303770" cy="6309320"/>
          </a:xfrm>
          <a:prstGeom prst="rect">
            <a:avLst/>
          </a:prstGeom>
        </p:spPr>
      </p:pic>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449" r="4752" b="6551"/>
          <a:stretch/>
        </p:blipFill>
        <p:spPr bwMode="auto">
          <a:xfrm>
            <a:off x="-10838" y="0"/>
            <a:ext cx="4899068" cy="6309320"/>
          </a:xfrm>
          <a:prstGeom prst="rect">
            <a:avLst/>
          </a:prstGeom>
        </p:spPr>
      </p:pic>
      <p:sp>
        <p:nvSpPr>
          <p:cNvPr id="9" name="Ellipse 8">
            <a:extLst>
              <a:ext uri="{FF2B5EF4-FFF2-40B4-BE49-F238E27FC236}">
                <a16:creationId xmlns:a16="http://schemas.microsoft.com/office/drawing/2014/main" id="{8742D29D-9F93-48A5-85E6-E40DE43A271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1" name="Grafik 10">
            <a:extLst>
              <a:ext uri="{FF2B5EF4-FFF2-40B4-BE49-F238E27FC236}">
                <a16:creationId xmlns:a16="http://schemas.microsoft.com/office/drawing/2014/main" id="{DE847C82-C494-49F6-90C8-786DA2FD30B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0220083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3">
            <a:extLst>
              <a:ext uri="{FF2B5EF4-FFF2-40B4-BE49-F238E27FC236}">
                <a16:creationId xmlns:a16="http://schemas.microsoft.com/office/drawing/2014/main" id="{0C5F91D3-9C12-BE48-2EBE-B4F29CDBB35B}"/>
              </a:ext>
            </a:extLst>
          </p:cNvPr>
          <p:cNvSpPr txBox="1">
            <a:spLocks/>
          </p:cNvSpPr>
          <p:nvPr/>
        </p:nvSpPr>
        <p:spPr bwMode="auto">
          <a:xfrm>
            <a:off x="1694782" y="1699767"/>
            <a:ext cx="9611393" cy="4033489"/>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r>
              <a:rPr lang="de-DE" sz="2200" b="1" dirty="0">
                <a:solidFill>
                  <a:srgbClr val="000000"/>
                </a:solidFill>
                <a:latin typeface="Aptos" panose="020B0004020202020204" pitchFamily="34" charset="0"/>
              </a:rPr>
              <a:t>	Bewegungsrichtung:</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vorwärts, rückwärts, diagonal, nach unten, nach oben</a:t>
            </a:r>
          </a:p>
          <a:p>
            <a:r>
              <a:rPr lang="de-DE" sz="2200" dirty="0">
                <a:solidFill>
                  <a:srgbClr val="000000"/>
                </a:solidFill>
                <a:latin typeface="Aptos" panose="020B0004020202020204" pitchFamily="34" charset="0"/>
              </a:rPr>
              <a:t>	</a:t>
            </a:r>
          </a:p>
          <a:p>
            <a:r>
              <a:rPr lang="de-DE" sz="2200" b="1" dirty="0">
                <a:solidFill>
                  <a:srgbClr val="000000"/>
                </a:solidFill>
                <a:latin typeface="Aptos" panose="020B0004020202020204" pitchFamily="34" charset="0"/>
              </a:rPr>
              <a:t>	Raumweg:			 Raumform:</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gradlinig, kurvig 		 offen, geschlossen</a:t>
            </a:r>
          </a:p>
          <a:p>
            <a:endParaRPr lang="de-DE" sz="2200" dirty="0">
              <a:solidFill>
                <a:srgbClr val="000000"/>
              </a:solidFill>
              <a:latin typeface="Aptos" panose="020B0004020202020204" pitchFamily="34" charset="0"/>
            </a:endParaRPr>
          </a:p>
          <a:p>
            <a:r>
              <a:rPr lang="de-DE" sz="2200" b="1" dirty="0">
                <a:solidFill>
                  <a:srgbClr val="000000"/>
                </a:solidFill>
                <a:latin typeface="Aptos" panose="020B0004020202020204" pitchFamily="34" charset="0"/>
              </a:rPr>
              <a:t>	Raumebene:			 Raumdimension:</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hoch, mittel, tief		 eng, weit</a:t>
            </a:r>
          </a:p>
          <a:p>
            <a:endParaRPr lang="de-DE" sz="2200" dirty="0">
              <a:solidFill>
                <a:srgbClr val="000000"/>
              </a:solidFill>
              <a:latin typeface="Aptos" panose="020B0004020202020204" pitchFamily="34" charset="0"/>
            </a:endParaRPr>
          </a:p>
          <a:p>
            <a:r>
              <a:rPr lang="de-DE" sz="2200" b="1" dirty="0">
                <a:solidFill>
                  <a:srgbClr val="000000"/>
                </a:solidFill>
                <a:latin typeface="Aptos" panose="020B0004020202020204" pitchFamily="34" charset="0"/>
              </a:rPr>
              <a:t>	Ausrichtung im Raum:</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Front, Profil, Halbprofil, Rücken</a:t>
            </a:r>
            <a:br>
              <a:rPr lang="de-DE" sz="2200" dirty="0">
                <a:latin typeface="Aptos" panose="020B0004020202020204" pitchFamily="34" charset="0"/>
              </a:rPr>
            </a:br>
            <a:br>
              <a:rPr lang="de-DE" sz="2200" dirty="0">
                <a:latin typeface="Aptos" panose="020B0004020202020204" pitchFamily="34" charset="0"/>
              </a:rPr>
            </a:br>
            <a:r>
              <a:rPr lang="de-DE" sz="2200" dirty="0">
                <a:latin typeface="Aptos" panose="020B0004020202020204" pitchFamily="34" charset="0"/>
              </a:rPr>
              <a:t> </a:t>
            </a:r>
            <a:br>
              <a:rPr lang="de-DE" sz="1100" dirty="0"/>
            </a:br>
            <a:br>
              <a:rPr lang="de-DE" sz="1600" dirty="0"/>
            </a:br>
            <a:br>
              <a:rPr lang="de-DE" sz="22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endParaRPr lang="de-DE" sz="2200" dirty="0">
              <a:latin typeface="Aptos" panose="020B0004020202020204" pitchFamily="34" charset="0"/>
            </a:endParaRPr>
          </a:p>
        </p:txBody>
      </p:sp>
      <p:pic>
        <p:nvPicPr>
          <p:cNvPr id="7" name="Grafik 6" descr="Ein Bild, das Text, Muster, nähen enthält.&#10;&#10;KI-generierte Inhalte können fehlerhaft sein.">
            <a:extLst>
              <a:ext uri="{FF2B5EF4-FFF2-40B4-BE49-F238E27FC236}">
                <a16:creationId xmlns:a16="http://schemas.microsoft.com/office/drawing/2014/main" id="{73E7587E-3662-0732-8281-A0AE25307D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2304" y="4428889"/>
            <a:ext cx="1728192" cy="1701329"/>
          </a:xfrm>
          <a:prstGeom prst="rect">
            <a:avLst/>
          </a:prstGeom>
        </p:spPr>
      </p:pic>
      <p:pic>
        <p:nvPicPr>
          <p:cNvPr id="9" name="Grafik 8">
            <a:extLst>
              <a:ext uri="{FF2B5EF4-FFF2-40B4-BE49-F238E27FC236}">
                <a16:creationId xmlns:a16="http://schemas.microsoft.com/office/drawing/2014/main" id="{4320C2CC-CA94-49DC-07EF-2CFC3BB68829}"/>
              </a:ext>
            </a:extLst>
          </p:cNvPr>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551384" y="4093387"/>
            <a:ext cx="1447050" cy="1447050"/>
          </a:xfrm>
          <a:prstGeom prst="rect">
            <a:avLst/>
          </a:prstGeom>
        </p:spPr>
      </p:pic>
      <p:pic>
        <p:nvPicPr>
          <p:cNvPr id="12" name="Grafik 11">
            <a:extLst>
              <a:ext uri="{FF2B5EF4-FFF2-40B4-BE49-F238E27FC236}">
                <a16:creationId xmlns:a16="http://schemas.microsoft.com/office/drawing/2014/main" id="{E98F95E4-FA93-2858-9E5D-7E79EEBD0917}"/>
              </a:ext>
            </a:extLst>
          </p:cNvPr>
          <p:cNvPicPr>
            <a:picLocks noChangeAspect="1"/>
          </p:cNvPicPr>
          <p:nvPr/>
        </p:nvPicPr>
        <p:blipFill>
          <a:blip r:embed="rId6">
            <a:extLst>
              <a:ext uri="{96DAC541-7B7A-43D3-8B79-37D633B846F1}">
                <asvg:svgBlip xmlns:asvg="http://schemas.microsoft.com/office/drawing/2016/SVG/main" r:embed="rId7"/>
              </a:ext>
            </a:extLst>
          </a:blip>
          <a:stretch/>
        </p:blipFill>
        <p:spPr bwMode="auto">
          <a:xfrm rot="448176">
            <a:off x="7079884" y="5146745"/>
            <a:ext cx="786412" cy="786412"/>
          </a:xfrm>
          <a:prstGeom prst="rect">
            <a:avLst/>
          </a:prstGeom>
        </p:spPr>
      </p:pic>
      <p:sp>
        <p:nvSpPr>
          <p:cNvPr id="13" name="Freihandform: Form 12">
            <a:extLst>
              <a:ext uri="{FF2B5EF4-FFF2-40B4-BE49-F238E27FC236}">
                <a16:creationId xmlns:a16="http://schemas.microsoft.com/office/drawing/2014/main" id="{A6510B18-E50B-AD5D-6538-8161BC8DE5F2}"/>
              </a:ext>
            </a:extLst>
          </p:cNvPr>
          <p:cNvSpPr/>
          <p:nvPr/>
        </p:nvSpPr>
        <p:spPr bwMode="auto">
          <a:xfrm>
            <a:off x="1450134" y="2112885"/>
            <a:ext cx="893571" cy="844079"/>
          </a:xfrm>
          <a:custGeom>
            <a:avLst/>
            <a:gdLst>
              <a:gd name="connsiteX0" fmla="*/ 94581 w 893571"/>
              <a:gd name="connsiteY0" fmla="*/ 0 h 844079"/>
              <a:gd name="connsiteX1" fmla="*/ 50192 w 893571"/>
              <a:gd name="connsiteY1" fmla="*/ 195309 h 844079"/>
              <a:gd name="connsiteX2" fmla="*/ 23559 w 893571"/>
              <a:gd name="connsiteY2" fmla="*/ 266331 h 844079"/>
              <a:gd name="connsiteX3" fmla="*/ 5804 w 893571"/>
              <a:gd name="connsiteY3" fmla="*/ 346230 h 844079"/>
              <a:gd name="connsiteX4" fmla="*/ 14682 w 893571"/>
              <a:gd name="connsiteY4" fmla="*/ 381740 h 844079"/>
              <a:gd name="connsiteX5" fmla="*/ 67948 w 893571"/>
              <a:gd name="connsiteY5" fmla="*/ 426129 h 844079"/>
              <a:gd name="connsiteX6" fmla="*/ 103458 w 893571"/>
              <a:gd name="connsiteY6" fmla="*/ 470517 h 844079"/>
              <a:gd name="connsiteX7" fmla="*/ 209990 w 893571"/>
              <a:gd name="connsiteY7" fmla="*/ 514905 h 844079"/>
              <a:gd name="connsiteX8" fmla="*/ 289889 w 893571"/>
              <a:gd name="connsiteY8" fmla="*/ 497150 h 844079"/>
              <a:gd name="connsiteX9" fmla="*/ 325400 w 893571"/>
              <a:gd name="connsiteY9" fmla="*/ 479395 h 844079"/>
              <a:gd name="connsiteX10" fmla="*/ 369788 w 893571"/>
              <a:gd name="connsiteY10" fmla="*/ 470517 h 844079"/>
              <a:gd name="connsiteX11" fmla="*/ 423054 w 893571"/>
              <a:gd name="connsiteY11" fmla="*/ 452762 h 844079"/>
              <a:gd name="connsiteX12" fmla="*/ 449687 w 893571"/>
              <a:gd name="connsiteY12" fmla="*/ 426129 h 844079"/>
              <a:gd name="connsiteX13" fmla="*/ 476320 w 893571"/>
              <a:gd name="connsiteY13" fmla="*/ 417251 h 844079"/>
              <a:gd name="connsiteX14" fmla="*/ 547342 w 893571"/>
              <a:gd name="connsiteY14" fmla="*/ 399496 h 844079"/>
              <a:gd name="connsiteX15" fmla="*/ 600608 w 893571"/>
              <a:gd name="connsiteY15" fmla="*/ 408373 h 844079"/>
              <a:gd name="connsiteX16" fmla="*/ 627241 w 893571"/>
              <a:gd name="connsiteY16" fmla="*/ 443884 h 844079"/>
              <a:gd name="connsiteX17" fmla="*/ 644996 w 893571"/>
              <a:gd name="connsiteY17" fmla="*/ 470517 h 844079"/>
              <a:gd name="connsiteX18" fmla="*/ 662751 w 893571"/>
              <a:gd name="connsiteY18" fmla="*/ 541538 h 844079"/>
              <a:gd name="connsiteX19" fmla="*/ 653874 w 893571"/>
              <a:gd name="connsiteY19" fmla="*/ 577049 h 844079"/>
              <a:gd name="connsiteX20" fmla="*/ 644996 w 893571"/>
              <a:gd name="connsiteY20" fmla="*/ 621437 h 844079"/>
              <a:gd name="connsiteX21" fmla="*/ 618363 w 893571"/>
              <a:gd name="connsiteY21" fmla="*/ 710214 h 844079"/>
              <a:gd name="connsiteX22" fmla="*/ 609485 w 893571"/>
              <a:gd name="connsiteY22" fmla="*/ 745725 h 844079"/>
              <a:gd name="connsiteX23" fmla="*/ 618363 w 893571"/>
              <a:gd name="connsiteY23" fmla="*/ 807868 h 844079"/>
              <a:gd name="connsiteX24" fmla="*/ 644996 w 893571"/>
              <a:gd name="connsiteY24" fmla="*/ 816746 h 844079"/>
              <a:gd name="connsiteX25" fmla="*/ 689384 w 893571"/>
              <a:gd name="connsiteY25" fmla="*/ 825624 h 844079"/>
              <a:gd name="connsiteX26" fmla="*/ 760406 w 893571"/>
              <a:gd name="connsiteY26" fmla="*/ 834501 h 844079"/>
              <a:gd name="connsiteX27" fmla="*/ 822549 w 893571"/>
              <a:gd name="connsiteY27" fmla="*/ 843379 h 844079"/>
              <a:gd name="connsiteX28" fmla="*/ 893571 w 893571"/>
              <a:gd name="connsiteY28" fmla="*/ 843379 h 84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93571" h="844079">
                <a:moveTo>
                  <a:pt x="94581" y="0"/>
                </a:moveTo>
                <a:cubicBezTo>
                  <a:pt x="79785" y="65103"/>
                  <a:pt x="67394" y="130800"/>
                  <a:pt x="50192" y="195309"/>
                </a:cubicBezTo>
                <a:cubicBezTo>
                  <a:pt x="43677" y="219739"/>
                  <a:pt x="30505" y="242020"/>
                  <a:pt x="23559" y="266331"/>
                </a:cubicBezTo>
                <a:cubicBezTo>
                  <a:pt x="-38920" y="485013"/>
                  <a:pt x="47441" y="221323"/>
                  <a:pt x="5804" y="346230"/>
                </a:cubicBezTo>
                <a:cubicBezTo>
                  <a:pt x="8763" y="358067"/>
                  <a:pt x="8629" y="371147"/>
                  <a:pt x="14682" y="381740"/>
                </a:cubicBezTo>
                <a:cubicBezTo>
                  <a:pt x="34073" y="415674"/>
                  <a:pt x="43435" y="401615"/>
                  <a:pt x="67948" y="426129"/>
                </a:cubicBezTo>
                <a:cubicBezTo>
                  <a:pt x="81346" y="439527"/>
                  <a:pt x="88662" y="458680"/>
                  <a:pt x="103458" y="470517"/>
                </a:cubicBezTo>
                <a:cubicBezTo>
                  <a:pt x="128461" y="490519"/>
                  <a:pt x="180321" y="505016"/>
                  <a:pt x="209990" y="514905"/>
                </a:cubicBezTo>
                <a:cubicBezTo>
                  <a:pt x="236623" y="508987"/>
                  <a:pt x="263813" y="505173"/>
                  <a:pt x="289889" y="497150"/>
                </a:cubicBezTo>
                <a:cubicBezTo>
                  <a:pt x="302538" y="493258"/>
                  <a:pt x="312845" y="483580"/>
                  <a:pt x="325400" y="479395"/>
                </a:cubicBezTo>
                <a:cubicBezTo>
                  <a:pt x="339715" y="474623"/>
                  <a:pt x="355231" y="474487"/>
                  <a:pt x="369788" y="470517"/>
                </a:cubicBezTo>
                <a:cubicBezTo>
                  <a:pt x="387844" y="465593"/>
                  <a:pt x="405299" y="458680"/>
                  <a:pt x="423054" y="452762"/>
                </a:cubicBezTo>
                <a:cubicBezTo>
                  <a:pt x="431932" y="443884"/>
                  <a:pt x="439241" y="433093"/>
                  <a:pt x="449687" y="426129"/>
                </a:cubicBezTo>
                <a:cubicBezTo>
                  <a:pt x="457473" y="420938"/>
                  <a:pt x="467242" y="419521"/>
                  <a:pt x="476320" y="417251"/>
                </a:cubicBezTo>
                <a:lnTo>
                  <a:pt x="547342" y="399496"/>
                </a:lnTo>
                <a:cubicBezTo>
                  <a:pt x="565097" y="402455"/>
                  <a:pt x="584873" y="399631"/>
                  <a:pt x="600608" y="408373"/>
                </a:cubicBezTo>
                <a:cubicBezTo>
                  <a:pt x="613542" y="415559"/>
                  <a:pt x="618641" y="431844"/>
                  <a:pt x="627241" y="443884"/>
                </a:cubicBezTo>
                <a:cubicBezTo>
                  <a:pt x="633443" y="452566"/>
                  <a:pt x="640224" y="460974"/>
                  <a:pt x="644996" y="470517"/>
                </a:cubicBezTo>
                <a:cubicBezTo>
                  <a:pt x="654097" y="488719"/>
                  <a:pt x="659374" y="524650"/>
                  <a:pt x="662751" y="541538"/>
                </a:cubicBezTo>
                <a:cubicBezTo>
                  <a:pt x="659792" y="553375"/>
                  <a:pt x="656521" y="565138"/>
                  <a:pt x="653874" y="577049"/>
                </a:cubicBezTo>
                <a:cubicBezTo>
                  <a:pt x="650601" y="591779"/>
                  <a:pt x="648884" y="606857"/>
                  <a:pt x="644996" y="621437"/>
                </a:cubicBezTo>
                <a:cubicBezTo>
                  <a:pt x="637035" y="651289"/>
                  <a:pt x="626851" y="680507"/>
                  <a:pt x="618363" y="710214"/>
                </a:cubicBezTo>
                <a:cubicBezTo>
                  <a:pt x="615011" y="721946"/>
                  <a:pt x="612444" y="733888"/>
                  <a:pt x="609485" y="745725"/>
                </a:cubicBezTo>
                <a:cubicBezTo>
                  <a:pt x="612444" y="766439"/>
                  <a:pt x="609005" y="789152"/>
                  <a:pt x="618363" y="807868"/>
                </a:cubicBezTo>
                <a:cubicBezTo>
                  <a:pt x="622548" y="816238"/>
                  <a:pt x="635918" y="814476"/>
                  <a:pt x="644996" y="816746"/>
                </a:cubicBezTo>
                <a:cubicBezTo>
                  <a:pt x="659634" y="820406"/>
                  <a:pt x="674470" y="823330"/>
                  <a:pt x="689384" y="825624"/>
                </a:cubicBezTo>
                <a:cubicBezTo>
                  <a:pt x="712965" y="829252"/>
                  <a:pt x="736757" y="831348"/>
                  <a:pt x="760406" y="834501"/>
                </a:cubicBezTo>
                <a:cubicBezTo>
                  <a:pt x="781147" y="837266"/>
                  <a:pt x="801671" y="841987"/>
                  <a:pt x="822549" y="843379"/>
                </a:cubicBezTo>
                <a:cubicBezTo>
                  <a:pt x="846171" y="844954"/>
                  <a:pt x="869897" y="843379"/>
                  <a:pt x="893571" y="843379"/>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3" name="Freihandform: Form 22">
            <a:extLst>
              <a:ext uri="{FF2B5EF4-FFF2-40B4-BE49-F238E27FC236}">
                <a16:creationId xmlns:a16="http://schemas.microsoft.com/office/drawing/2014/main" id="{06A96FD5-0BD3-90AD-372E-B6ED73DB48CE}"/>
              </a:ext>
            </a:extLst>
          </p:cNvPr>
          <p:cNvSpPr/>
          <p:nvPr/>
        </p:nvSpPr>
        <p:spPr bwMode="auto">
          <a:xfrm>
            <a:off x="3844760" y="2244082"/>
            <a:ext cx="2877450" cy="2207727"/>
          </a:xfrm>
          <a:custGeom>
            <a:avLst/>
            <a:gdLst>
              <a:gd name="connsiteX0" fmla="*/ 1171123 w 2877450"/>
              <a:gd name="connsiteY0" fmla="*/ 916368 h 2207727"/>
              <a:gd name="connsiteX1" fmla="*/ 2325221 w 2877450"/>
              <a:gd name="connsiteY1" fmla="*/ 2132609 h 2207727"/>
              <a:gd name="connsiteX2" fmla="*/ 2849003 w 2877450"/>
              <a:gd name="connsiteY2" fmla="*/ 1990567 h 2207727"/>
              <a:gd name="connsiteX3" fmla="*/ 2742471 w 2877450"/>
              <a:gd name="connsiteY3" fmla="*/ 1280353 h 2207727"/>
              <a:gd name="connsiteX4" fmla="*/ 2192056 w 2877450"/>
              <a:gd name="connsiteY4" fmla="*/ 1182699 h 2207727"/>
              <a:gd name="connsiteX5" fmla="*/ 1961236 w 2877450"/>
              <a:gd name="connsiteY5" fmla="*/ 1351374 h 2207727"/>
              <a:gd name="connsiteX6" fmla="*/ 88048 w 2877450"/>
              <a:gd name="connsiteY6" fmla="*/ 1968 h 2207727"/>
              <a:gd name="connsiteX7" fmla="*/ 478665 w 2877450"/>
              <a:gd name="connsiteY7" fmla="*/ 1111677 h 22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450" h="2207727">
                <a:moveTo>
                  <a:pt x="1171123" y="916368"/>
                </a:moveTo>
                <a:cubicBezTo>
                  <a:pt x="1608348" y="1434972"/>
                  <a:pt x="2045574" y="1953576"/>
                  <a:pt x="2325221" y="2132609"/>
                </a:cubicBezTo>
                <a:cubicBezTo>
                  <a:pt x="2604868" y="2311642"/>
                  <a:pt x="2779461" y="2132610"/>
                  <a:pt x="2849003" y="1990567"/>
                </a:cubicBezTo>
                <a:cubicBezTo>
                  <a:pt x="2918545" y="1848524"/>
                  <a:pt x="2851962" y="1414998"/>
                  <a:pt x="2742471" y="1280353"/>
                </a:cubicBezTo>
                <a:cubicBezTo>
                  <a:pt x="2632980" y="1145708"/>
                  <a:pt x="2322262" y="1170862"/>
                  <a:pt x="2192056" y="1182699"/>
                </a:cubicBezTo>
                <a:cubicBezTo>
                  <a:pt x="2061850" y="1194536"/>
                  <a:pt x="2311904" y="1548162"/>
                  <a:pt x="1961236" y="1351374"/>
                </a:cubicBezTo>
                <a:cubicBezTo>
                  <a:pt x="1610568" y="1154586"/>
                  <a:pt x="335143" y="41917"/>
                  <a:pt x="88048" y="1968"/>
                </a:cubicBezTo>
                <a:cubicBezTo>
                  <a:pt x="-159047" y="-37982"/>
                  <a:pt x="159809" y="536847"/>
                  <a:pt x="478665" y="1111677"/>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7" name="Freihandform: Form 26">
            <a:extLst>
              <a:ext uri="{FF2B5EF4-FFF2-40B4-BE49-F238E27FC236}">
                <a16:creationId xmlns:a16="http://schemas.microsoft.com/office/drawing/2014/main" id="{7FE62EAD-0867-4E05-36E7-8F0913FAA1F9}"/>
              </a:ext>
            </a:extLst>
          </p:cNvPr>
          <p:cNvSpPr/>
          <p:nvPr/>
        </p:nvSpPr>
        <p:spPr bwMode="auto">
          <a:xfrm>
            <a:off x="4810027" y="2492896"/>
            <a:ext cx="1187729" cy="1018217"/>
          </a:xfrm>
          <a:custGeom>
            <a:avLst/>
            <a:gdLst>
              <a:gd name="connsiteX0" fmla="*/ 0 w 2086252"/>
              <a:gd name="connsiteY0" fmla="*/ 235031 h 1371270"/>
              <a:gd name="connsiteX1" fmla="*/ 772357 w 2086252"/>
              <a:gd name="connsiteY1" fmla="*/ 21967 h 1371270"/>
              <a:gd name="connsiteX2" fmla="*/ 772357 w 2086252"/>
              <a:gd name="connsiteY2" fmla="*/ 705547 h 1371270"/>
              <a:gd name="connsiteX3" fmla="*/ 1464816 w 2086252"/>
              <a:gd name="connsiteY3" fmla="*/ 785446 h 1371270"/>
              <a:gd name="connsiteX4" fmla="*/ 1589103 w 2086252"/>
              <a:gd name="connsiteY4" fmla="*/ 1353617 h 1371270"/>
              <a:gd name="connsiteX5" fmla="*/ 2086252 w 2086252"/>
              <a:gd name="connsiteY5" fmla="*/ 1238207 h 1371270"/>
              <a:gd name="connsiteX6" fmla="*/ 2086252 w 2086252"/>
              <a:gd name="connsiteY6" fmla="*/ 1238207 h 137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2" h="1371270">
                <a:moveTo>
                  <a:pt x="0" y="235031"/>
                </a:moveTo>
                <a:cubicBezTo>
                  <a:pt x="321815" y="89289"/>
                  <a:pt x="643631" y="-56452"/>
                  <a:pt x="772357" y="21967"/>
                </a:cubicBezTo>
                <a:cubicBezTo>
                  <a:pt x="901083" y="100386"/>
                  <a:pt x="656947" y="578301"/>
                  <a:pt x="772357" y="705547"/>
                </a:cubicBezTo>
                <a:cubicBezTo>
                  <a:pt x="887767" y="832793"/>
                  <a:pt x="1328692" y="677434"/>
                  <a:pt x="1464816" y="785446"/>
                </a:cubicBezTo>
                <a:cubicBezTo>
                  <a:pt x="1600940" y="893458"/>
                  <a:pt x="1485530" y="1278157"/>
                  <a:pt x="1589103" y="1353617"/>
                </a:cubicBezTo>
                <a:cubicBezTo>
                  <a:pt x="1692676" y="1429077"/>
                  <a:pt x="2086252" y="1238207"/>
                  <a:pt x="2086252" y="1238207"/>
                </a:cubicBezTo>
                <a:lnTo>
                  <a:pt x="2086252" y="1238207"/>
                </a:lnTo>
              </a:path>
            </a:pathLst>
          </a:custGeom>
          <a:no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nvGrpSpPr>
          <p:cNvPr id="43" name="Gruppieren 42">
            <a:extLst>
              <a:ext uri="{FF2B5EF4-FFF2-40B4-BE49-F238E27FC236}">
                <a16:creationId xmlns:a16="http://schemas.microsoft.com/office/drawing/2014/main" id="{A7A3B4AF-6065-306D-73D5-33D080B9B9E3}"/>
              </a:ext>
            </a:extLst>
          </p:cNvPr>
          <p:cNvGrpSpPr/>
          <p:nvPr/>
        </p:nvGrpSpPr>
        <p:grpSpPr>
          <a:xfrm rot="18495183">
            <a:off x="8851020" y="2751793"/>
            <a:ext cx="1134670" cy="496408"/>
            <a:chOff x="9201073" y="2775987"/>
            <a:chExt cx="1134670" cy="496408"/>
          </a:xfrm>
        </p:grpSpPr>
        <p:sp>
          <p:nvSpPr>
            <p:cNvPr id="22" name="Ellipse 21">
              <a:extLst>
                <a:ext uri="{FF2B5EF4-FFF2-40B4-BE49-F238E27FC236}">
                  <a16:creationId xmlns:a16="http://schemas.microsoft.com/office/drawing/2014/main" id="{C6212F4E-8715-C840-6C3D-06A6EB62DAB0}"/>
                </a:ext>
              </a:extLst>
            </p:cNvPr>
            <p:cNvSpPr/>
            <p:nvPr/>
          </p:nvSpPr>
          <p:spPr bwMode="auto">
            <a:xfrm>
              <a:off x="9201073" y="2780928"/>
              <a:ext cx="567335" cy="491467"/>
            </a:xfrm>
            <a:prstGeom prst="ellipse">
              <a:avLst/>
            </a:prstGeom>
            <a:solidFill>
              <a:schemeClr val="bg1"/>
            </a:solid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1" name="Ellipse 30">
              <a:extLst>
                <a:ext uri="{FF2B5EF4-FFF2-40B4-BE49-F238E27FC236}">
                  <a16:creationId xmlns:a16="http://schemas.microsoft.com/office/drawing/2014/main" id="{AE129712-CC99-0C90-FC6B-600274603803}"/>
                </a:ext>
              </a:extLst>
            </p:cNvPr>
            <p:cNvSpPr/>
            <p:nvPr/>
          </p:nvSpPr>
          <p:spPr bwMode="auto">
            <a:xfrm>
              <a:off x="9768408" y="2775987"/>
              <a:ext cx="567335" cy="491467"/>
            </a:xfrm>
            <a:prstGeom prst="ellipse">
              <a:avLst/>
            </a:prstGeom>
            <a:solidFill>
              <a:schemeClr val="bg1"/>
            </a:solid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grpSp>
        <p:nvGrpSpPr>
          <p:cNvPr id="42" name="Gruppieren 41">
            <a:extLst>
              <a:ext uri="{FF2B5EF4-FFF2-40B4-BE49-F238E27FC236}">
                <a16:creationId xmlns:a16="http://schemas.microsoft.com/office/drawing/2014/main" id="{D8AE1243-14C8-D883-D227-CE4CFC926D1D}"/>
              </a:ext>
            </a:extLst>
          </p:cNvPr>
          <p:cNvGrpSpPr/>
          <p:nvPr/>
        </p:nvGrpSpPr>
        <p:grpSpPr>
          <a:xfrm rot="983752">
            <a:off x="980119" y="2379437"/>
            <a:ext cx="1263707" cy="668782"/>
            <a:chOff x="551384" y="2126693"/>
            <a:chExt cx="1263707" cy="668782"/>
          </a:xfrm>
        </p:grpSpPr>
        <p:cxnSp>
          <p:nvCxnSpPr>
            <p:cNvPr id="19" name="Gerader Verbinder 18">
              <a:extLst>
                <a:ext uri="{FF2B5EF4-FFF2-40B4-BE49-F238E27FC236}">
                  <a16:creationId xmlns:a16="http://schemas.microsoft.com/office/drawing/2014/main" id="{0CDEF590-2A03-D8EC-260C-EFAB82FA4CE2}"/>
                </a:ext>
              </a:extLst>
            </p:cNvPr>
            <p:cNvCxnSpPr>
              <a:cxnSpLocks/>
            </p:cNvCxnSpPr>
            <p:nvPr/>
          </p:nvCxnSpPr>
          <p:spPr bwMode="auto">
            <a:xfrm>
              <a:off x="1103742" y="2276872"/>
              <a:ext cx="183587" cy="366203"/>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a16="http://schemas.microsoft.com/office/drawing/2014/main" id="{38AD8D5E-E9D6-3063-A61C-55F06B106E99}"/>
                </a:ext>
              </a:extLst>
            </p:cNvPr>
            <p:cNvCxnSpPr>
              <a:cxnSpLocks/>
            </p:cNvCxnSpPr>
            <p:nvPr/>
          </p:nvCxnSpPr>
          <p:spPr bwMode="auto">
            <a:xfrm flipH="1">
              <a:off x="735716" y="2276872"/>
              <a:ext cx="360040" cy="216024"/>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a16="http://schemas.microsoft.com/office/drawing/2014/main" id="{D9FA1C4D-BD9D-719E-E80C-F987C11911BE}"/>
                </a:ext>
              </a:extLst>
            </p:cNvPr>
            <p:cNvCxnSpPr>
              <a:cxnSpLocks/>
            </p:cNvCxnSpPr>
            <p:nvPr/>
          </p:nvCxnSpPr>
          <p:spPr bwMode="auto">
            <a:xfrm flipH="1">
              <a:off x="1271464" y="2429272"/>
              <a:ext cx="360040" cy="216024"/>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a16="http://schemas.microsoft.com/office/drawing/2014/main" id="{46B86172-558B-D318-8365-984203B11408}"/>
                </a:ext>
              </a:extLst>
            </p:cNvPr>
            <p:cNvCxnSpPr>
              <a:cxnSpLocks/>
            </p:cNvCxnSpPr>
            <p:nvPr/>
          </p:nvCxnSpPr>
          <p:spPr bwMode="auto">
            <a:xfrm>
              <a:off x="1631504" y="2429272"/>
              <a:ext cx="183587" cy="366203"/>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a16="http://schemas.microsoft.com/office/drawing/2014/main" id="{F0E56C52-370E-4063-DAC7-9D6C471507E8}"/>
                </a:ext>
              </a:extLst>
            </p:cNvPr>
            <p:cNvCxnSpPr>
              <a:cxnSpLocks/>
            </p:cNvCxnSpPr>
            <p:nvPr/>
          </p:nvCxnSpPr>
          <p:spPr bwMode="auto">
            <a:xfrm>
              <a:off x="551384" y="2126693"/>
              <a:ext cx="183587" cy="366203"/>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grpSp>
      <p:sp>
        <p:nvSpPr>
          <p:cNvPr id="44" name="Rechteck 43">
            <a:extLst>
              <a:ext uri="{FF2B5EF4-FFF2-40B4-BE49-F238E27FC236}">
                <a16:creationId xmlns:a16="http://schemas.microsoft.com/office/drawing/2014/main" id="{1A1EE645-4C31-5F03-B705-B7548A09C7A7}"/>
              </a:ext>
            </a:extLst>
          </p:cNvPr>
          <p:cNvSpPr/>
          <p:nvPr/>
        </p:nvSpPr>
        <p:spPr bwMode="auto">
          <a:xfrm rot="18407236">
            <a:off x="10270983" y="2858432"/>
            <a:ext cx="864096" cy="525448"/>
          </a:xfrm>
          <a:prstGeom prst="rect">
            <a:avLst/>
          </a:prstGeom>
          <a:solidFill>
            <a:schemeClr val="bg1"/>
          </a:solid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nvGrpSpPr>
          <p:cNvPr id="17" name="Gruppieren 16">
            <a:extLst>
              <a:ext uri="{FF2B5EF4-FFF2-40B4-BE49-F238E27FC236}">
                <a16:creationId xmlns:a16="http://schemas.microsoft.com/office/drawing/2014/main" id="{F862BC80-8107-EBAA-544D-84D67040EDF5}"/>
              </a:ext>
            </a:extLst>
          </p:cNvPr>
          <p:cNvGrpSpPr/>
          <p:nvPr/>
        </p:nvGrpSpPr>
        <p:grpSpPr>
          <a:xfrm>
            <a:off x="551384" y="0"/>
            <a:ext cx="11640616" cy="645958"/>
            <a:chOff x="551384" y="0"/>
            <a:chExt cx="11640616" cy="645958"/>
          </a:xfrm>
        </p:grpSpPr>
        <p:sp>
          <p:nvSpPr>
            <p:cNvPr id="18" name="Rechteck 17">
              <a:extLst>
                <a:ext uri="{FF2B5EF4-FFF2-40B4-BE49-F238E27FC236}">
                  <a16:creationId xmlns:a16="http://schemas.microsoft.com/office/drawing/2014/main" id="{FA334A01-189E-FCE6-4628-C2FB99C016EE}"/>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Titel 1">
              <a:extLst>
                <a:ext uri="{FF2B5EF4-FFF2-40B4-BE49-F238E27FC236}">
                  <a16:creationId xmlns:a16="http://schemas.microsoft.com/office/drawing/2014/main" id="{D95555B2-DF5B-4703-BA48-BCB31E8978D1}"/>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Gestaltungskriterium Raum	 </a:t>
              </a:r>
              <a:r>
                <a:rPr lang="de-DE" sz="3000" b="1" dirty="0">
                  <a:latin typeface="Aptos" panose="020B0004020202020204" pitchFamily="34" charset="0"/>
                </a:rPr>
                <a:t>	Info</a:t>
              </a:r>
              <a:r>
                <a:rPr lang="de-DE" sz="3000" dirty="0">
                  <a:latin typeface="Aptos" panose="020B0004020202020204" pitchFamily="34" charset="0"/>
                </a:rPr>
                <a:t> 	       Person A/B </a:t>
              </a:r>
            </a:p>
          </p:txBody>
        </p:sp>
        <p:sp>
          <p:nvSpPr>
            <p:cNvPr id="21" name="Rechteck 20">
              <a:extLst>
                <a:ext uri="{FF2B5EF4-FFF2-40B4-BE49-F238E27FC236}">
                  <a16:creationId xmlns:a16="http://schemas.microsoft.com/office/drawing/2014/main" id="{5FA13C4D-C5B2-7275-57E5-933B2C9242E3}"/>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sp>
        <p:nvSpPr>
          <p:cNvPr id="24" name="Textfeld 23">
            <a:extLst>
              <a:ext uri="{FF2B5EF4-FFF2-40B4-BE49-F238E27FC236}">
                <a16:creationId xmlns:a16="http://schemas.microsoft.com/office/drawing/2014/main" id="{7B30F7C4-E07D-4AFD-A1E8-D7545168A71E}"/>
              </a:ext>
            </a:extLst>
          </p:cNvPr>
          <p:cNvSpPr txBox="1"/>
          <p:nvPr/>
        </p:nvSpPr>
        <p:spPr bwMode="auto">
          <a:xfrm>
            <a:off x="11208568" y="6376208"/>
            <a:ext cx="864096" cy="369332"/>
          </a:xfrm>
          <a:prstGeom prst="rect">
            <a:avLst/>
          </a:prstGeom>
          <a:noFill/>
        </p:spPr>
        <p:txBody>
          <a:bodyPr wrap="square" rtlCol="0">
            <a:spAutoFit/>
          </a:bodyPr>
          <a:lstStyle/>
          <a:p>
            <a:r>
              <a:rPr lang="de-DE" b="1" dirty="0"/>
              <a:t>Karte 6 </a:t>
            </a:r>
          </a:p>
        </p:txBody>
      </p:sp>
      <p:sp>
        <p:nvSpPr>
          <p:cNvPr id="25" name="Ellipse 24">
            <a:extLst>
              <a:ext uri="{FF2B5EF4-FFF2-40B4-BE49-F238E27FC236}">
                <a16:creationId xmlns:a16="http://schemas.microsoft.com/office/drawing/2014/main" id="{914721B5-966F-4A7E-B87C-C25B616175AF}"/>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6" name="Grafik 25">
            <a:extLst>
              <a:ext uri="{FF2B5EF4-FFF2-40B4-BE49-F238E27FC236}">
                <a16:creationId xmlns:a16="http://schemas.microsoft.com/office/drawing/2014/main" id="{97CC53C2-E610-4258-AA66-E5AEF6074B8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848510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B92610E9-D7D2-4E2E-A17F-CDD40B8FDEE0}"/>
              </a:ext>
            </a:extLst>
          </p:cNvPr>
          <p:cNvSpPr/>
          <p:nvPr/>
        </p:nvSpPr>
        <p:spPr>
          <a:xfrm>
            <a:off x="1559496" y="908720"/>
            <a:ext cx="3960440" cy="1200329"/>
          </a:xfrm>
          <a:prstGeom prst="rect">
            <a:avLst/>
          </a:prstGeom>
          <a:solidFill>
            <a:srgbClr val="FF98FF"/>
          </a:solidFill>
        </p:spPr>
        <p:txBody>
          <a:bodyPr wrap="square">
            <a:spAutoFit/>
          </a:bodyPr>
          <a:lstStyle/>
          <a:p>
            <a:pPr algn="ctr"/>
            <a:endParaRPr lang="de-DE" sz="2400" b="1" dirty="0">
              <a:latin typeface="Aptos" panose="020B0004020202020204"/>
            </a:endParaRPr>
          </a:p>
          <a:p>
            <a:r>
              <a:rPr lang="de-DE" sz="2400" b="1" dirty="0">
                <a:latin typeface="Aptos" panose="020B0004020202020204"/>
              </a:rPr>
              <a:t>Raumwege und Raumformen</a:t>
            </a:r>
          </a:p>
          <a:p>
            <a:pPr algn="ctr"/>
            <a:endParaRPr lang="de-DE" sz="2400" b="1" dirty="0">
              <a:latin typeface="Aptos" panose="020B0004020202020204"/>
            </a:endParaRPr>
          </a:p>
        </p:txBody>
      </p:sp>
      <p:pic>
        <p:nvPicPr>
          <p:cNvPr id="5" name="Grafik 4">
            <a:extLst>
              <a:ext uri="{FF2B5EF4-FFF2-40B4-BE49-F238E27FC236}">
                <a16:creationId xmlns:a16="http://schemas.microsoft.com/office/drawing/2014/main" id="{8A8EF221-6D0E-46DA-9A9F-204755CCAE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005" b="17247"/>
          <a:stretch/>
        </p:blipFill>
        <p:spPr>
          <a:xfrm>
            <a:off x="6456040" y="908720"/>
            <a:ext cx="3857625" cy="4783214"/>
          </a:xfrm>
          <a:prstGeom prst="rect">
            <a:avLst/>
          </a:prstGeom>
        </p:spPr>
      </p:pic>
      <p:sp>
        <p:nvSpPr>
          <p:cNvPr id="6" name="Rechteck 5">
            <a:extLst>
              <a:ext uri="{FF2B5EF4-FFF2-40B4-BE49-F238E27FC236}">
                <a16:creationId xmlns:a16="http://schemas.microsoft.com/office/drawing/2014/main" id="{0711F0A0-2CCD-4F69-9EF1-54A75542BFC3}"/>
              </a:ext>
            </a:extLst>
          </p:cNvPr>
          <p:cNvSpPr/>
          <p:nvPr/>
        </p:nvSpPr>
        <p:spPr bwMode="auto">
          <a:xfrm>
            <a:off x="0" y="6309320"/>
            <a:ext cx="12192000" cy="548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feld 6">
            <a:extLst>
              <a:ext uri="{FF2B5EF4-FFF2-40B4-BE49-F238E27FC236}">
                <a16:creationId xmlns:a16="http://schemas.microsoft.com/office/drawing/2014/main" id="{6EBCF10D-B772-46E5-A607-A4DFC9405C28}"/>
              </a:ext>
            </a:extLst>
          </p:cNvPr>
          <p:cNvSpPr txBox="1"/>
          <p:nvPr/>
        </p:nvSpPr>
        <p:spPr bwMode="auto">
          <a:xfrm>
            <a:off x="0" y="6291272"/>
            <a:ext cx="12192000" cy="584775"/>
          </a:xfrm>
          <a:prstGeom prst="rect">
            <a:avLst/>
          </a:prstGeom>
          <a:noFill/>
        </p:spPr>
        <p:txBody>
          <a:bodyPr wrap="square" rtlCol="0">
            <a:spAutoFit/>
          </a:bodyPr>
          <a:lstStyle/>
          <a:p>
            <a:r>
              <a:rPr lang="de-DE" sz="3200" b="1" dirty="0">
                <a:latin typeface="Aptos" panose="020B0004020202020204"/>
              </a:rPr>
              <a:t>		VR Move 		Unterrichtseinheit 2		         Karten 7-10</a:t>
            </a:r>
          </a:p>
        </p:txBody>
      </p:sp>
      <p:sp>
        <p:nvSpPr>
          <p:cNvPr id="9" name="Ellipse 8">
            <a:extLst>
              <a:ext uri="{FF2B5EF4-FFF2-40B4-BE49-F238E27FC236}">
                <a16:creationId xmlns:a16="http://schemas.microsoft.com/office/drawing/2014/main" id="{76F8D911-EC9F-4CE2-9338-8C76BFC0F175}"/>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a:extLst>
              <a:ext uri="{FF2B5EF4-FFF2-40B4-BE49-F238E27FC236}">
                <a16:creationId xmlns:a16="http://schemas.microsoft.com/office/drawing/2014/main" id="{5757A687-249C-4ECC-935B-DE05970A1DC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547158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E111548B-AEAE-C336-D192-4EA6B03EC7C4}"/>
            </a:ext>
          </a:extLst>
        </p:cNvPr>
        <p:cNvGrpSpPr/>
        <p:nvPr/>
      </p:nvGrpSpPr>
      <p:grpSpPr bwMode="auto">
        <a:xfrm>
          <a:off x="0" y="0"/>
          <a:ext cx="0" cy="0"/>
          <a:chOff x="0" y="0"/>
          <a:chExt cx="0" cy="0"/>
        </a:xfrm>
      </p:grpSpPr>
      <p:sp>
        <p:nvSpPr>
          <p:cNvPr id="4" name="Titel 3">
            <a:extLst>
              <a:ext uri="{FF2B5EF4-FFF2-40B4-BE49-F238E27FC236}">
                <a16:creationId xmlns:a16="http://schemas.microsoft.com/office/drawing/2014/main" id="{F97C64F5-07EA-1A7E-CC0E-0F54BCE90C0C}"/>
              </a:ext>
            </a:extLst>
          </p:cNvPr>
          <p:cNvSpPr>
            <a:spLocks noGrp="1"/>
          </p:cNvSpPr>
          <p:nvPr>
            <p:ph type="ctrTitle" idx="4294967295"/>
          </p:nvPr>
        </p:nvSpPr>
        <p:spPr bwMode="auto">
          <a:xfrm>
            <a:off x="2254761" y="1772816"/>
            <a:ext cx="9529871" cy="3960440"/>
          </a:xfrm>
          <a:solidFill>
            <a:schemeClr val="bg1"/>
          </a:solidFill>
          <a:ln w="28575">
            <a:noFill/>
          </a:ln>
        </p:spPr>
        <p:txBody>
          <a:bodyPr/>
          <a:lstStyle/>
          <a:p>
            <a:r>
              <a:rPr lang="de-DE" sz="1800" dirty="0">
                <a:solidFill>
                  <a:srgbClr val="000000"/>
                </a:solidFill>
                <a:effectLst/>
                <a:latin typeface="Aptos" panose="020B0004020202020204" pitchFamily="34" charset="0"/>
              </a:rPr>
              <a:t>1. </a:t>
            </a:r>
            <a:r>
              <a:rPr lang="de-DE" sz="1800" dirty="0">
                <a:solidFill>
                  <a:srgbClr val="000000"/>
                </a:solidFill>
                <a:latin typeface="Aptos" panose="020B0004020202020204" pitchFamily="34" charset="0"/>
              </a:rPr>
              <a:t>	Du startest </a:t>
            </a:r>
            <a:r>
              <a:rPr lang="de-DE" sz="1800" b="1" dirty="0">
                <a:solidFill>
                  <a:srgbClr val="000000"/>
                </a:solidFill>
                <a:latin typeface="Aptos" panose="020B0004020202020204" pitchFamily="34" charset="0"/>
              </a:rPr>
              <a:t>ohne </a:t>
            </a:r>
            <a:r>
              <a:rPr lang="de-DE" sz="1800" dirty="0">
                <a:solidFill>
                  <a:srgbClr val="000000"/>
                </a:solidFill>
                <a:latin typeface="Aptos" panose="020B0004020202020204" pitchFamily="34" charset="0"/>
              </a:rPr>
              <a:t>Brille. Dein Teammitglied zeichnet dir einen Parcours! </a:t>
            </a: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Übernimm die Brille und setze sie auf</a:t>
            </a:r>
            <a:r>
              <a:rPr lang="de-DE" sz="1800" dirty="0">
                <a:solidFill>
                  <a:srgbClr val="000000"/>
                </a:solidFill>
                <a:latin typeface="Aptos" panose="020B0004020202020204" pitchFamily="34" charset="0"/>
              </a:rPr>
              <a:t>. </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2.       	Fahre nun mit verschiedenen Körperteilen die gezeichneten, runden Raumformen im VR-	Raum ab. Dein Teammitglied gibt an, wann du welches Körperteil benutzen sollst. </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3</a:t>
            </a:r>
            <a:r>
              <a:rPr lang="de-DE" sz="1800" dirty="0">
                <a:solidFill>
                  <a:srgbClr val="000000"/>
                </a:solidFill>
                <a:effectLst/>
                <a:latin typeface="Aptos" panose="020B0004020202020204" pitchFamily="34" charset="0"/>
              </a:rPr>
              <a:t>.      	Jetzt gestaltest du den Parcours: Zeichne </a:t>
            </a:r>
            <a:r>
              <a:rPr lang="de-DE" sz="1800" i="1" dirty="0">
                <a:solidFill>
                  <a:srgbClr val="000000"/>
                </a:solidFill>
                <a:effectLst/>
                <a:latin typeface="Aptos" panose="020B0004020202020204" pitchFamily="34" charset="0"/>
              </a:rPr>
              <a:t>großflächig</a:t>
            </a:r>
            <a:r>
              <a:rPr lang="de-DE" sz="1800" dirty="0">
                <a:solidFill>
                  <a:srgbClr val="000000"/>
                </a:solidFill>
                <a:effectLst/>
                <a:latin typeface="Aptos" panose="020B0004020202020204" pitchFamily="34" charset="0"/>
              </a:rPr>
              <a:t> viele </a:t>
            </a:r>
            <a:r>
              <a:rPr lang="de-DE" sz="1800" b="1" dirty="0">
                <a:solidFill>
                  <a:srgbClr val="000000"/>
                </a:solidFill>
                <a:effectLst/>
                <a:latin typeface="Aptos" panose="020B0004020202020204" pitchFamily="34" charset="0"/>
              </a:rPr>
              <a:t>eckige geschlossene 	Raumformen</a:t>
            </a:r>
            <a:r>
              <a:rPr lang="de-DE" sz="1800" dirty="0">
                <a:solidFill>
                  <a:srgbClr val="000000"/>
                </a:solidFill>
                <a:effectLst/>
                <a:latin typeface="Aptos" panose="020B0004020202020204" pitchFamily="34" charset="0"/>
              </a:rPr>
              <a:t> (z.B. 3-Eck, 4-Eck, 5-Eck…) </a:t>
            </a:r>
            <a:r>
              <a:rPr lang="de-DE" sz="1800" b="1" dirty="0">
                <a:solidFill>
                  <a:srgbClr val="000000"/>
                </a:solidFill>
                <a:effectLst/>
                <a:latin typeface="Aptos" panose="020B0004020202020204" pitchFamily="34" charset="0"/>
              </a:rPr>
              <a:t>zusätzlich</a:t>
            </a:r>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in den Raum. Zeichne auf </a:t>
            </a:r>
            <a:r>
              <a:rPr lang="de-DE" sz="1800" i="1" dirty="0">
                <a:solidFill>
                  <a:srgbClr val="000000"/>
                </a:solidFill>
                <a:effectLst/>
                <a:latin typeface="Aptos" panose="020B0004020202020204" pitchFamily="34" charset="0"/>
              </a:rPr>
              <a:t>allen 	Ebenen</a:t>
            </a:r>
            <a:r>
              <a:rPr lang="de-DE" sz="1800" dirty="0">
                <a:solidFill>
                  <a:srgbClr val="000000"/>
                </a:solidFill>
                <a:effectLst/>
                <a:latin typeface="Aptos" panose="020B0004020202020204" pitchFamily="34" charset="0"/>
              </a:rPr>
              <a:t>, die dir einfallen.</a:t>
            </a:r>
            <a:r>
              <a:rPr lang="de-DE" sz="1800" dirty="0">
                <a:solidFill>
                  <a:srgbClr val="000000"/>
                </a:solidFill>
                <a:latin typeface="Aptos" panose="020B0004020202020204" pitchFamily="34" charset="0"/>
              </a:rPr>
              <a:t> Überreiche die</a:t>
            </a:r>
            <a:r>
              <a:rPr lang="de-DE" sz="1800" dirty="0">
                <a:solidFill>
                  <a:srgbClr val="000000"/>
                </a:solidFill>
                <a:effectLst/>
                <a:latin typeface="Aptos" panose="020B0004020202020204" pitchFamily="34" charset="0"/>
              </a:rPr>
              <a:t> Brille.</a:t>
            </a:r>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Dein Teammitglied soll nun deine 	gezeichneten,</a:t>
            </a:r>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eckigen Formen mit verschiedenen Körperteilen abfahren. Du sagst an</a:t>
            </a:r>
            <a:r>
              <a:rPr lang="de-DE" sz="1800" dirty="0">
                <a:solidFill>
                  <a:srgbClr val="000000"/>
                </a:solidFill>
                <a:latin typeface="Aptos" panose="020B0004020202020204" pitchFamily="34" charset="0"/>
              </a:rPr>
              <a:t>,</a:t>
            </a:r>
            <a:r>
              <a:rPr lang="de-DE" sz="1800" dirty="0">
                <a:solidFill>
                  <a:srgbClr val="000000"/>
                </a:solidFill>
                <a:effectLst/>
                <a:latin typeface="Aptos" panose="020B0004020202020204" pitchFamily="34" charset="0"/>
              </a:rPr>
              <a:t> 	wann welches Körperteil benutzt wird. Hake in der zugehörigen Tabelle (S. 8) ab. </a:t>
            </a:r>
            <a:br>
              <a:rPr lang="de-DE" sz="1800" dirty="0">
                <a:solidFill>
                  <a:srgbClr val="000000"/>
                </a:solidFill>
                <a:effectLst/>
                <a:latin typeface="Aptos" panose="020B0004020202020204" pitchFamily="34" charset="0"/>
              </a:rPr>
            </a:br>
            <a:r>
              <a:rPr lang="de-DE" sz="1800" dirty="0">
                <a:solidFill>
                  <a:srgbClr val="000000"/>
                </a:solidFill>
                <a:effectLst/>
                <a:latin typeface="Aptos" panose="020B0004020202020204" pitchFamily="34" charset="0"/>
              </a:rPr>
              <a:t>	</a:t>
            </a:r>
            <a:br>
              <a:rPr lang="de-DE" sz="1800" dirty="0">
                <a:solidFill>
                  <a:srgbClr val="000000"/>
                </a:solidFill>
                <a:effectLst/>
                <a:latin typeface="Aptos" panose="020B0004020202020204" pitchFamily="34" charset="0"/>
              </a:rPr>
            </a:br>
            <a:r>
              <a:rPr lang="de-DE" sz="1800" dirty="0">
                <a:solidFill>
                  <a:srgbClr val="000000"/>
                </a:solidFill>
                <a:effectLst/>
                <a:latin typeface="Aptos" panose="020B0004020202020204" pitchFamily="34" charset="0"/>
              </a:rPr>
              <a:t>	</a:t>
            </a:r>
            <a:r>
              <a:rPr lang="de-DE" sz="1800" b="1" dirty="0">
                <a:solidFill>
                  <a:srgbClr val="000000"/>
                </a:solidFill>
                <a:latin typeface="Aptos" panose="020B0004020202020204" pitchFamily="34" charset="0"/>
              </a:rPr>
              <a:t>Bemerkung: Da ihr den Sketch zwischendurch nicht löscht, habt ihr jetzt einen Parcours 	aus eckigen und kurvigen, geschlossenen Raumformen. </a:t>
            </a:r>
            <a:br>
              <a:rPr lang="de-DE" sz="1800" dirty="0">
                <a:effectLst/>
                <a:latin typeface="Aptos" panose="020B0004020202020204" pitchFamily="34" charset="0"/>
              </a:rPr>
            </a:br>
            <a:br>
              <a:rPr lang="de-DE" sz="1800" dirty="0">
                <a:effectLst/>
                <a:latin typeface="Aptos" panose="020B0004020202020204" pitchFamily="34" charset="0"/>
              </a:rPr>
            </a:br>
            <a:r>
              <a:rPr lang="de-DE" sz="2200" dirty="0">
                <a:effectLst/>
                <a:latin typeface="Aptos" panose="020B0004020202020204" pitchFamily="34" charset="0"/>
              </a:rPr>
              <a:t> </a:t>
            </a:r>
            <a:br>
              <a:rPr lang="de-DE" sz="1100" dirty="0">
                <a:effectLst/>
              </a:rPr>
            </a:br>
            <a:br>
              <a:rPr lang="de-DE" sz="1600" dirty="0">
                <a:effectLst/>
              </a:rPr>
            </a:br>
            <a:br>
              <a:rPr lang="de-DE" sz="2200" dirty="0">
                <a:solidFill>
                  <a:srgbClr val="000000"/>
                </a:solidFill>
                <a:effectLst/>
                <a:latin typeface="Aptos" panose="020B0004020202020204" pitchFamily="34" charset="0"/>
              </a:rPr>
            </a:br>
            <a:br>
              <a:rPr lang="de-DE" sz="2200" dirty="0">
                <a:solidFill>
                  <a:srgbClr val="000000"/>
                </a:solidFill>
                <a:effectLst/>
                <a:latin typeface="Aptos" panose="020B0004020202020204" pitchFamily="34" charset="0"/>
              </a:rPr>
            </a:br>
            <a:br>
              <a:rPr lang="de-DE" sz="2200" dirty="0">
                <a:solidFill>
                  <a:srgbClr val="000000"/>
                </a:solidFill>
                <a:effectLst/>
                <a:latin typeface="Aptos" panose="020B0004020202020204" pitchFamily="34" charset="0"/>
              </a:rPr>
            </a:br>
            <a:endParaRPr lang="de-DE" sz="2200" dirty="0">
              <a:effectLst/>
              <a:latin typeface="Aptos" panose="020B0004020202020204" pitchFamily="34" charset="0"/>
            </a:endParaRPr>
          </a:p>
        </p:txBody>
      </p:sp>
      <p:grpSp>
        <p:nvGrpSpPr>
          <p:cNvPr id="10" name="Gruppieren 9">
            <a:extLst>
              <a:ext uri="{FF2B5EF4-FFF2-40B4-BE49-F238E27FC236}">
                <a16:creationId xmlns:a16="http://schemas.microsoft.com/office/drawing/2014/main" id="{C3060EA8-A43A-4091-9F64-66A83ECD7C62}"/>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ECD29070-9EF0-44E4-BBD0-74F570C15779}"/>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a:extLst>
                <a:ext uri="{FF2B5EF4-FFF2-40B4-BE49-F238E27FC236}">
                  <a16:creationId xmlns:a16="http://schemas.microsoft.com/office/drawing/2014/main" id="{295F716E-6F9F-408E-BDE0-1B2B834DBC73}"/>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2" name="Grafik 1">
            <a:extLst>
              <a:ext uri="{FF2B5EF4-FFF2-40B4-BE49-F238E27FC236}">
                <a16:creationId xmlns:a16="http://schemas.microsoft.com/office/drawing/2014/main" id="{B3E3DEDE-F4F3-4CD8-A8FA-62E8B57A8B53}"/>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55788" y="4241682"/>
            <a:ext cx="1698972" cy="1698972"/>
          </a:xfrm>
          <a:prstGeom prst="rect">
            <a:avLst/>
          </a:prstGeom>
        </p:spPr>
      </p:pic>
      <p:pic>
        <p:nvPicPr>
          <p:cNvPr id="6" name="Grafik 5">
            <a:extLst>
              <a:ext uri="{FF2B5EF4-FFF2-40B4-BE49-F238E27FC236}">
                <a16:creationId xmlns:a16="http://schemas.microsoft.com/office/drawing/2014/main" id="{A81A7ECA-D2F0-254C-2917-840C794735DE}"/>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123813" y="866028"/>
            <a:ext cx="2088232" cy="2088232"/>
          </a:xfrm>
          <a:prstGeom prst="rect">
            <a:avLst/>
          </a:prstGeom>
        </p:spPr>
      </p:pic>
      <p:sp>
        <p:nvSpPr>
          <p:cNvPr id="15" name="Textfeld 14">
            <a:extLst>
              <a:ext uri="{FF2B5EF4-FFF2-40B4-BE49-F238E27FC236}">
                <a16:creationId xmlns:a16="http://schemas.microsoft.com/office/drawing/2014/main" id="{1B366651-CFAA-4E2F-94D7-1EDA4A8AA907}"/>
              </a:ext>
            </a:extLst>
          </p:cNvPr>
          <p:cNvSpPr txBox="1"/>
          <p:nvPr/>
        </p:nvSpPr>
        <p:spPr bwMode="auto">
          <a:xfrm>
            <a:off x="11208568" y="6376208"/>
            <a:ext cx="864096" cy="369332"/>
          </a:xfrm>
          <a:prstGeom prst="rect">
            <a:avLst/>
          </a:prstGeom>
          <a:noFill/>
        </p:spPr>
        <p:txBody>
          <a:bodyPr wrap="square" rtlCol="0">
            <a:spAutoFit/>
          </a:bodyPr>
          <a:lstStyle/>
          <a:p>
            <a:r>
              <a:rPr lang="de-DE" b="1" dirty="0"/>
              <a:t>Karte 7 </a:t>
            </a:r>
          </a:p>
        </p:txBody>
      </p:sp>
      <p:sp>
        <p:nvSpPr>
          <p:cNvPr id="18" name="Titel 1">
            <a:extLst>
              <a:ext uri="{FF2B5EF4-FFF2-40B4-BE49-F238E27FC236}">
                <a16:creationId xmlns:a16="http://schemas.microsoft.com/office/drawing/2014/main" id="{C7DCECA7-5F36-414A-9304-331E113386DE}"/>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Raumwege und Raumformen		1/3		Person A </a:t>
            </a:r>
          </a:p>
        </p:txBody>
      </p:sp>
      <p:sp>
        <p:nvSpPr>
          <p:cNvPr id="11" name="Ellipse 10">
            <a:extLst>
              <a:ext uri="{FF2B5EF4-FFF2-40B4-BE49-F238E27FC236}">
                <a16:creationId xmlns:a16="http://schemas.microsoft.com/office/drawing/2014/main" id="{09C218B0-8124-40C6-AAF5-8CFC348A3166}"/>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3" name="Grafik 12">
            <a:extLst>
              <a:ext uri="{FF2B5EF4-FFF2-40B4-BE49-F238E27FC236}">
                <a16:creationId xmlns:a16="http://schemas.microsoft.com/office/drawing/2014/main" id="{E9FF98FE-A519-4E2E-8F3B-73D9A42A64B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1344363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E346CC88-D80F-A364-E29A-3402F4FE7C4D}"/>
            </a:ext>
          </a:extLst>
        </p:cNvPr>
        <p:cNvGrpSpPr/>
        <p:nvPr/>
      </p:nvGrpSpPr>
      <p:grpSpPr bwMode="auto">
        <a:xfrm>
          <a:off x="0" y="0"/>
          <a:ext cx="0" cy="0"/>
          <a:chOff x="0" y="0"/>
          <a:chExt cx="0" cy="0"/>
        </a:xfrm>
      </p:grpSpPr>
      <p:sp>
        <p:nvSpPr>
          <p:cNvPr id="3" name="Rechteck 2">
            <a:extLst>
              <a:ext uri="{FF2B5EF4-FFF2-40B4-BE49-F238E27FC236}">
                <a16:creationId xmlns:a16="http://schemas.microsoft.com/office/drawing/2014/main" id="{897981E4-4142-F3A8-1D9A-E9BB4AF32242}"/>
              </a:ext>
            </a:extLst>
          </p:cNvPr>
          <p:cNvSpPr/>
          <p:nvPr/>
        </p:nvSpPr>
        <p:spPr bwMode="auto">
          <a:xfrm>
            <a:off x="2031933" y="1450602"/>
            <a:ext cx="8640960" cy="4673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x</a:t>
            </a:r>
          </a:p>
        </p:txBody>
      </p:sp>
      <p:pic>
        <p:nvPicPr>
          <p:cNvPr id="8" name="Grafik 7">
            <a:extLst>
              <a:ext uri="{FF2B5EF4-FFF2-40B4-BE49-F238E27FC236}">
                <a16:creationId xmlns:a16="http://schemas.microsoft.com/office/drawing/2014/main" id="{B905206D-89EC-9EF7-962E-411990C9384C}"/>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623657" y="729174"/>
            <a:ext cx="936104" cy="936104"/>
          </a:xfrm>
          <a:prstGeom prst="rect">
            <a:avLst/>
          </a:prstGeom>
        </p:spPr>
      </p:pic>
      <p:pic>
        <p:nvPicPr>
          <p:cNvPr id="13" name="Grafik 12">
            <a:extLst>
              <a:ext uri="{FF2B5EF4-FFF2-40B4-BE49-F238E27FC236}">
                <a16:creationId xmlns:a16="http://schemas.microsoft.com/office/drawing/2014/main" id="{058A9506-F3F6-D4BF-CA1E-DA02B015BEFE}"/>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rot="5400000">
            <a:off x="152422" y="1177149"/>
            <a:ext cx="1754315" cy="1754315"/>
          </a:xfrm>
          <a:prstGeom prst="rect">
            <a:avLst/>
          </a:prstGeom>
        </p:spPr>
      </p:pic>
      <p:graphicFrame>
        <p:nvGraphicFramePr>
          <p:cNvPr id="2" name="Tabelle 1">
            <a:extLst>
              <a:ext uri="{FF2B5EF4-FFF2-40B4-BE49-F238E27FC236}">
                <a16:creationId xmlns:a16="http://schemas.microsoft.com/office/drawing/2014/main" id="{22798292-22A4-50D2-BE3E-BD7F7012AAD9}"/>
              </a:ext>
            </a:extLst>
          </p:cNvPr>
          <p:cNvGraphicFramePr>
            <a:graphicFrameLocks noGrp="1"/>
          </p:cNvGraphicFramePr>
          <p:nvPr>
            <p:extLst>
              <p:ext uri="{D42A27DB-BD31-4B8C-83A1-F6EECF244321}">
                <p14:modId xmlns:p14="http://schemas.microsoft.com/office/powerpoint/2010/main" val="3074439214"/>
              </p:ext>
            </p:extLst>
          </p:nvPr>
        </p:nvGraphicFramePr>
        <p:xfrm>
          <a:off x="2031933" y="1450602"/>
          <a:ext cx="8640960" cy="4673064"/>
        </p:xfrm>
        <a:graphic>
          <a:graphicData uri="http://schemas.openxmlformats.org/drawingml/2006/table">
            <a:tbl>
              <a:tblPr firstRow="1" bandRow="1">
                <a:tableStyleId>{F2DE63D5-997A-4646-A377-4702673A728D}</a:tableStyleId>
              </a:tblPr>
              <a:tblGrid>
                <a:gridCol w="2880320">
                  <a:extLst>
                    <a:ext uri="{9D8B030D-6E8A-4147-A177-3AD203B41FA5}">
                      <a16:colId xmlns:a16="http://schemas.microsoft.com/office/drawing/2014/main" val="3146462816"/>
                    </a:ext>
                  </a:extLst>
                </a:gridCol>
                <a:gridCol w="2880320">
                  <a:extLst>
                    <a:ext uri="{9D8B030D-6E8A-4147-A177-3AD203B41FA5}">
                      <a16:colId xmlns:a16="http://schemas.microsoft.com/office/drawing/2014/main" val="2678648881"/>
                    </a:ext>
                  </a:extLst>
                </a:gridCol>
                <a:gridCol w="2880320">
                  <a:extLst>
                    <a:ext uri="{9D8B030D-6E8A-4147-A177-3AD203B41FA5}">
                      <a16:colId xmlns:a16="http://schemas.microsoft.com/office/drawing/2014/main" val="3532589216"/>
                    </a:ext>
                  </a:extLst>
                </a:gridCol>
              </a:tblGrid>
              <a:tr h="682254">
                <a:tc>
                  <a:txBody>
                    <a:bodyPr/>
                    <a:lstStyle/>
                    <a:p>
                      <a:endParaRPr lang="de-DE" dirty="0"/>
                    </a:p>
                  </a:txBody>
                  <a:tcPr/>
                </a:tc>
                <a:tc>
                  <a:txBody>
                    <a:bodyPr/>
                    <a:lstStyle/>
                    <a:p>
                      <a:r>
                        <a:rPr lang="de-DE" sz="3500" dirty="0">
                          <a:latin typeface="Aptos" panose="020B0004020202020204" pitchFamily="34" charset="0"/>
                        </a:rPr>
                        <a:t>Körperteil</a:t>
                      </a:r>
                    </a:p>
                  </a:txBody>
                  <a:tcPr/>
                </a:tc>
                <a:tc>
                  <a:txBody>
                    <a:bodyPr/>
                    <a:lstStyle/>
                    <a:p>
                      <a:endParaRPr lang="de-DE" dirty="0"/>
                    </a:p>
                  </a:txBody>
                  <a:tcPr/>
                </a:tc>
                <a:extLst>
                  <a:ext uri="{0D108BD9-81ED-4DB2-BD59-A6C34878D82A}">
                    <a16:rowId xmlns:a16="http://schemas.microsoft.com/office/drawing/2014/main" val="1024795782"/>
                  </a:ext>
                </a:extLst>
              </a:tr>
              <a:tr h="1330270">
                <a:tc>
                  <a:txBody>
                    <a:bodyPr/>
                    <a:lstStyle/>
                    <a:p>
                      <a:r>
                        <a:rPr lang="de-DE" sz="2200" b="1" dirty="0">
                          <a:latin typeface="Aptos" panose="020B0004020202020204" pitchFamily="34" charset="0"/>
                        </a:rPr>
                        <a:t>Zeigefinger</a:t>
                      </a:r>
                    </a:p>
                  </a:txBody>
                  <a:tcPr/>
                </a:tc>
                <a:tc>
                  <a:txBody>
                    <a:bodyPr/>
                    <a:lstStyle/>
                    <a:p>
                      <a:r>
                        <a:rPr lang="de-DE" sz="2200" b="1" dirty="0">
                          <a:latin typeface="Aptos" panose="020B0004020202020204" pitchFamily="34" charset="0"/>
                        </a:rPr>
                        <a:t>Ellenbogen</a:t>
                      </a:r>
                    </a:p>
                  </a:txBody>
                  <a:tcPr/>
                </a:tc>
                <a:tc>
                  <a:txBody>
                    <a:bodyPr/>
                    <a:lstStyle/>
                    <a:p>
                      <a:r>
                        <a:rPr lang="de-DE" sz="2200" b="1" dirty="0">
                          <a:latin typeface="Aptos" panose="020B0004020202020204" pitchFamily="34" charset="0"/>
                        </a:rPr>
                        <a:t>Schulter</a:t>
                      </a:r>
                    </a:p>
                  </a:txBody>
                  <a:tcPr/>
                </a:tc>
                <a:extLst>
                  <a:ext uri="{0D108BD9-81ED-4DB2-BD59-A6C34878D82A}">
                    <a16:rowId xmlns:a16="http://schemas.microsoft.com/office/drawing/2014/main" val="2972093601"/>
                  </a:ext>
                </a:extLst>
              </a:tr>
              <a:tr h="1330270">
                <a:tc>
                  <a:txBody>
                    <a:bodyPr/>
                    <a:lstStyle/>
                    <a:p>
                      <a:r>
                        <a:rPr lang="de-DE" sz="2200" b="1" dirty="0">
                          <a:latin typeface="Aptos" panose="020B0004020202020204" pitchFamily="34" charset="0"/>
                        </a:rPr>
                        <a:t>Nase</a:t>
                      </a:r>
                    </a:p>
                  </a:txBody>
                  <a:tcPr/>
                </a:tc>
                <a:tc>
                  <a:txBody>
                    <a:bodyPr/>
                    <a:lstStyle/>
                    <a:p>
                      <a:r>
                        <a:rPr lang="de-DE" sz="2200" b="1" dirty="0">
                          <a:latin typeface="Aptos" panose="020B0004020202020204" pitchFamily="34" charset="0"/>
                        </a:rPr>
                        <a:t>Gesäß</a:t>
                      </a:r>
                    </a:p>
                  </a:txBody>
                  <a:tcPr/>
                </a:tc>
                <a:tc>
                  <a:txBody>
                    <a:bodyPr/>
                    <a:lstStyle/>
                    <a:p>
                      <a:r>
                        <a:rPr lang="de-DE" sz="2200" b="1" dirty="0">
                          <a:latin typeface="Aptos" panose="020B0004020202020204" pitchFamily="34" charset="0"/>
                        </a:rPr>
                        <a:t>Knie</a:t>
                      </a:r>
                    </a:p>
                  </a:txBody>
                  <a:tcPr/>
                </a:tc>
                <a:extLst>
                  <a:ext uri="{0D108BD9-81ED-4DB2-BD59-A6C34878D82A}">
                    <a16:rowId xmlns:a16="http://schemas.microsoft.com/office/drawing/2014/main" val="1029350017"/>
                  </a:ext>
                </a:extLst>
              </a:tr>
              <a:tr h="1330270">
                <a:tc>
                  <a:txBody>
                    <a:bodyPr/>
                    <a:lstStyle/>
                    <a:p>
                      <a:r>
                        <a:rPr lang="de-DE" sz="2200" dirty="0">
                          <a:latin typeface="Aptos" panose="020B0004020202020204" pitchFamily="34" charset="0"/>
                        </a:rPr>
                        <a:t>…</a:t>
                      </a:r>
                    </a:p>
                  </a:txBody>
                  <a:tcPr/>
                </a:tc>
                <a:tc>
                  <a:txBody>
                    <a:bodyPr/>
                    <a:lstStyle/>
                    <a:p>
                      <a:r>
                        <a:rPr lang="de-DE" sz="2200" dirty="0">
                          <a:latin typeface="Aptos" panose="020B0004020202020204" pitchFamily="34" charset="0"/>
                        </a:rPr>
                        <a:t>…</a:t>
                      </a:r>
                    </a:p>
                  </a:txBody>
                  <a:tcPr/>
                </a:tc>
                <a:tc>
                  <a:txBody>
                    <a:bodyPr/>
                    <a:lstStyle/>
                    <a:p>
                      <a:r>
                        <a:rPr lang="de-DE" sz="2200" dirty="0">
                          <a:latin typeface="Aptos" panose="020B0004020202020204" pitchFamily="34" charset="0"/>
                        </a:rPr>
                        <a:t>…</a:t>
                      </a:r>
                    </a:p>
                  </a:txBody>
                  <a:tcPr/>
                </a:tc>
                <a:extLst>
                  <a:ext uri="{0D108BD9-81ED-4DB2-BD59-A6C34878D82A}">
                    <a16:rowId xmlns:a16="http://schemas.microsoft.com/office/drawing/2014/main" val="1157000809"/>
                  </a:ext>
                </a:extLst>
              </a:tr>
            </a:tbl>
          </a:graphicData>
        </a:graphic>
      </p:graphicFrame>
      <p:grpSp>
        <p:nvGrpSpPr>
          <p:cNvPr id="9" name="Gruppieren 8">
            <a:extLst>
              <a:ext uri="{FF2B5EF4-FFF2-40B4-BE49-F238E27FC236}">
                <a16:creationId xmlns:a16="http://schemas.microsoft.com/office/drawing/2014/main" id="{7D7A61F1-5993-4BE8-84D5-83C7BC6B5F72}"/>
              </a:ext>
            </a:extLst>
          </p:cNvPr>
          <p:cNvGrpSpPr/>
          <p:nvPr/>
        </p:nvGrpSpPr>
        <p:grpSpPr>
          <a:xfrm>
            <a:off x="551384" y="0"/>
            <a:ext cx="11640616" cy="645958"/>
            <a:chOff x="551384" y="0"/>
            <a:chExt cx="11640616" cy="645958"/>
          </a:xfrm>
        </p:grpSpPr>
        <p:sp>
          <p:nvSpPr>
            <p:cNvPr id="11" name="Rechteck 10">
              <a:extLst>
                <a:ext uri="{FF2B5EF4-FFF2-40B4-BE49-F238E27FC236}">
                  <a16:creationId xmlns:a16="http://schemas.microsoft.com/office/drawing/2014/main" id="{768AB591-CC42-40E0-B5E5-CA8FE8FC5E95}"/>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a:extLst>
                <a:ext uri="{FF2B5EF4-FFF2-40B4-BE49-F238E27FC236}">
                  <a16:creationId xmlns:a16="http://schemas.microsoft.com/office/drawing/2014/main" id="{21C95C60-E91E-4A48-AF49-0B9791455FD4}"/>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sp>
        <p:nvSpPr>
          <p:cNvPr id="15" name="Textfeld 14">
            <a:extLst>
              <a:ext uri="{FF2B5EF4-FFF2-40B4-BE49-F238E27FC236}">
                <a16:creationId xmlns:a16="http://schemas.microsoft.com/office/drawing/2014/main" id="{51B78A0D-003A-4E82-881C-EFD64E2606F6}"/>
              </a:ext>
            </a:extLst>
          </p:cNvPr>
          <p:cNvSpPr txBox="1"/>
          <p:nvPr/>
        </p:nvSpPr>
        <p:spPr bwMode="auto">
          <a:xfrm>
            <a:off x="11208568" y="6376208"/>
            <a:ext cx="864096" cy="369332"/>
          </a:xfrm>
          <a:prstGeom prst="rect">
            <a:avLst/>
          </a:prstGeom>
          <a:noFill/>
        </p:spPr>
        <p:txBody>
          <a:bodyPr wrap="square" rtlCol="0">
            <a:spAutoFit/>
          </a:bodyPr>
          <a:lstStyle/>
          <a:p>
            <a:r>
              <a:rPr lang="de-DE" b="1" dirty="0"/>
              <a:t>Karte 8 </a:t>
            </a:r>
          </a:p>
        </p:txBody>
      </p:sp>
      <p:sp>
        <p:nvSpPr>
          <p:cNvPr id="17" name="Titel 1">
            <a:extLst>
              <a:ext uri="{FF2B5EF4-FFF2-40B4-BE49-F238E27FC236}">
                <a16:creationId xmlns:a16="http://schemas.microsoft.com/office/drawing/2014/main" id="{560CFEA4-B077-4AF4-ABBE-F654F0648606}"/>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Impulse				       		       Person A/B </a:t>
            </a:r>
          </a:p>
        </p:txBody>
      </p:sp>
      <p:sp>
        <p:nvSpPr>
          <p:cNvPr id="12" name="Ellipse 11">
            <a:extLst>
              <a:ext uri="{FF2B5EF4-FFF2-40B4-BE49-F238E27FC236}">
                <a16:creationId xmlns:a16="http://schemas.microsoft.com/office/drawing/2014/main" id="{BF5428AB-FE58-4E4C-B3F8-19643A8B48FE}"/>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8" name="Grafik 17">
            <a:extLst>
              <a:ext uri="{FF2B5EF4-FFF2-40B4-BE49-F238E27FC236}">
                <a16:creationId xmlns:a16="http://schemas.microsoft.com/office/drawing/2014/main" id="{611B734D-2387-46E2-BCAC-9623684C288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216128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7E66AA32-90F0-6AB5-B965-057D31A8F1CA}"/>
            </a:ext>
          </a:extLst>
        </p:cNvPr>
        <p:cNvGrpSpPr/>
        <p:nvPr/>
      </p:nvGrpSpPr>
      <p:grpSpPr bwMode="auto">
        <a:xfrm>
          <a:off x="0" y="0"/>
          <a:ext cx="0" cy="0"/>
          <a:chOff x="0" y="0"/>
          <a:chExt cx="0" cy="0"/>
        </a:xfrm>
      </p:grpSpPr>
      <p:sp>
        <p:nvSpPr>
          <p:cNvPr id="6" name="Titel 3">
            <a:extLst>
              <a:ext uri="{FF2B5EF4-FFF2-40B4-BE49-F238E27FC236}">
                <a16:creationId xmlns:a16="http://schemas.microsoft.com/office/drawing/2014/main" id="{7244E4DE-C774-4482-F34A-585C06E15F5B}"/>
              </a:ext>
            </a:extLst>
          </p:cNvPr>
          <p:cNvSpPr txBox="1">
            <a:spLocks/>
          </p:cNvSpPr>
          <p:nvPr/>
        </p:nvSpPr>
        <p:spPr bwMode="auto">
          <a:xfrm>
            <a:off x="2207567" y="1772815"/>
            <a:ext cx="9577059" cy="4258203"/>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marL="0" lvl="1"/>
            <a:r>
              <a:rPr lang="de-DE" dirty="0">
                <a:solidFill>
                  <a:srgbClr val="000000"/>
                </a:solidFill>
                <a:effectLst/>
                <a:latin typeface="Aptos" panose="020B0004020202020204" pitchFamily="34" charset="0"/>
              </a:rPr>
              <a:t>4)</a:t>
            </a:r>
            <a:r>
              <a:rPr lang="de-DE" b="1" dirty="0">
                <a:solidFill>
                  <a:srgbClr val="000000"/>
                </a:solidFill>
                <a:effectLst/>
                <a:latin typeface="Aptos" panose="020B0004020202020204" pitchFamily="34" charset="0"/>
              </a:rPr>
              <a:t>	Entscheidet wer jetzt mit der VR-Brille starten möchte. </a:t>
            </a:r>
            <a:r>
              <a:rPr lang="de-DE" dirty="0">
                <a:solidFill>
                  <a:srgbClr val="000000"/>
                </a:solidFill>
                <a:effectLst/>
                <a:latin typeface="Aptos" panose="020B0004020202020204" pitchFamily="34" charset="0"/>
              </a:rPr>
              <a:t>Fahrt erneut die Raumformen mit 	den Körperteilen ab. Das Teammitglied ohne VR-Brille, gibt nun an</a:t>
            </a:r>
            <a:r>
              <a:rPr lang="de-DE" dirty="0">
                <a:solidFill>
                  <a:srgbClr val="000000"/>
                </a:solidFill>
                <a:latin typeface="Aptos" panose="020B0004020202020204" pitchFamily="34" charset="0"/>
              </a:rPr>
              <a:t> </a:t>
            </a:r>
            <a:r>
              <a:rPr lang="de-DE" dirty="0">
                <a:solidFill>
                  <a:srgbClr val="000000"/>
                </a:solidFill>
                <a:effectLst/>
                <a:latin typeface="Aptos" panose="020B0004020202020204" pitchFamily="34" charset="0"/>
              </a:rPr>
              <a:t>welche Formen, mit 	welchem Körperteil, wie genau abgefahren werden sollen. </a:t>
            </a:r>
          </a:p>
          <a:p>
            <a:pPr marL="0" lvl="1"/>
            <a:r>
              <a:rPr lang="de-DE" dirty="0">
                <a:solidFill>
                  <a:srgbClr val="000000"/>
                </a:solidFill>
                <a:effectLst/>
                <a:latin typeface="Aptos" panose="020B0004020202020204" pitchFamily="34" charset="0"/>
              </a:rPr>
              <a:t>	Zum Bespiel</a:t>
            </a:r>
            <a:r>
              <a:rPr lang="de-DE" dirty="0">
                <a:solidFill>
                  <a:srgbClr val="000000"/>
                </a:solidFill>
                <a:latin typeface="Aptos" panose="020B0004020202020204" pitchFamily="34" charset="0"/>
              </a:rPr>
              <a:t>: Bein - eckig - klebrig.</a:t>
            </a:r>
          </a:p>
          <a:p>
            <a:pPr marL="0" lvl="1"/>
            <a:r>
              <a:rPr lang="de-DE" dirty="0">
                <a:solidFill>
                  <a:srgbClr val="000000"/>
                </a:solidFill>
                <a:latin typeface="Aptos" panose="020B0004020202020204" pitchFamily="34" charset="0"/>
              </a:rPr>
              <a:t> </a:t>
            </a:r>
          </a:p>
          <a:p>
            <a:pPr marL="0" lvl="1"/>
            <a:r>
              <a:rPr lang="de-DE" dirty="0">
                <a:solidFill>
                  <a:srgbClr val="000000"/>
                </a:solidFill>
                <a:latin typeface="Aptos" panose="020B0004020202020204" pitchFamily="34" charset="0"/>
              </a:rPr>
              <a:t>	Wechselt euch ab und macht jeweils einen Durchlauf mit mehreren Varianten! </a:t>
            </a:r>
          </a:p>
          <a:p>
            <a:endParaRPr lang="de-DE" sz="1800" dirty="0">
              <a:solidFill>
                <a:srgbClr val="000000"/>
              </a:solidFill>
              <a:latin typeface="Aptos" panose="020B0004020202020204" pitchFamily="34" charset="0"/>
            </a:endParaRPr>
          </a:p>
          <a:p>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Hier ist eure Kreativität gefragt. Wie könnten die </a:t>
            </a:r>
            <a:r>
              <a:rPr lang="de-DE" sz="1800" dirty="0">
                <a:solidFill>
                  <a:srgbClr val="000000"/>
                </a:solidFill>
                <a:latin typeface="Aptos" panose="020B0004020202020204" pitchFamily="34" charset="0"/>
              </a:rPr>
              <a:t>Formen noch </a:t>
            </a:r>
            <a:r>
              <a:rPr lang="de-DE" sz="1800" dirty="0">
                <a:solidFill>
                  <a:srgbClr val="000000"/>
                </a:solidFill>
                <a:effectLst/>
                <a:latin typeface="Aptos" panose="020B0004020202020204" pitchFamily="34" charset="0"/>
              </a:rPr>
              <a:t>sein? </a:t>
            </a:r>
          </a:p>
          <a:p>
            <a:r>
              <a:rPr lang="de-DE" sz="1800" dirty="0">
                <a:solidFill>
                  <a:srgbClr val="000000"/>
                </a:solidFill>
                <a:effectLst/>
                <a:latin typeface="Aptos" panose="020B0004020202020204" pitchFamily="34" charset="0"/>
              </a:rPr>
              <a:t>	</a:t>
            </a:r>
          </a:p>
          <a:p>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Beispiele: </a:t>
            </a:r>
            <a:r>
              <a:rPr lang="de-DE" sz="1800" b="1" dirty="0">
                <a:solidFill>
                  <a:srgbClr val="000000"/>
                </a:solidFill>
                <a:latin typeface="Aptos" panose="020B0004020202020204" pitchFamily="34" charset="0"/>
              </a:rPr>
              <a:t>zackig</a:t>
            </a:r>
            <a:r>
              <a:rPr lang="de-DE" sz="1800" dirty="0">
                <a:solidFill>
                  <a:srgbClr val="000000"/>
                </a:solidFill>
                <a:effectLst/>
                <a:latin typeface="Aptos" panose="020B0004020202020204" pitchFamily="34" charset="0"/>
              </a:rPr>
              <a:t>, </a:t>
            </a:r>
            <a:r>
              <a:rPr lang="de-DE" sz="1800" b="1" dirty="0">
                <a:solidFill>
                  <a:srgbClr val="000000"/>
                </a:solidFill>
                <a:effectLst/>
                <a:latin typeface="Aptos" panose="020B0004020202020204" pitchFamily="34" charset="0"/>
              </a:rPr>
              <a:t>klebrig</a:t>
            </a:r>
            <a:r>
              <a:rPr lang="de-DE" sz="1800" b="1" dirty="0">
                <a:solidFill>
                  <a:srgbClr val="000000"/>
                </a:solidFill>
                <a:latin typeface="Aptos" panose="020B0004020202020204" pitchFamily="34" charset="0"/>
              </a:rPr>
              <a:t>,</a:t>
            </a:r>
            <a:r>
              <a:rPr lang="de-DE" sz="1800" dirty="0">
                <a:solidFill>
                  <a:srgbClr val="000000"/>
                </a:solidFill>
                <a:effectLst/>
                <a:latin typeface="Aptos" panose="020B0004020202020204" pitchFamily="34" charset="0"/>
              </a:rPr>
              <a:t> </a:t>
            </a:r>
            <a:r>
              <a:rPr lang="de-DE" sz="1800" b="1" dirty="0">
                <a:solidFill>
                  <a:srgbClr val="000000"/>
                </a:solidFill>
                <a:effectLst/>
                <a:latin typeface="Aptos" panose="020B0004020202020204" pitchFamily="34" charset="0"/>
              </a:rPr>
              <a:t>super rutschig</a:t>
            </a:r>
            <a:r>
              <a:rPr lang="de-DE" sz="1800" b="1" dirty="0">
                <a:solidFill>
                  <a:srgbClr val="000000"/>
                </a:solidFill>
                <a:latin typeface="Aptos" panose="020B0004020202020204" pitchFamily="34" charset="0"/>
              </a:rPr>
              <a:t>, unterbrochen ...</a:t>
            </a:r>
          </a:p>
          <a:p>
            <a:r>
              <a:rPr lang="de-DE" sz="1800" dirty="0">
                <a:solidFill>
                  <a:srgbClr val="000000"/>
                </a:solidFill>
                <a:effectLst/>
                <a:latin typeface="Aptos" panose="020B0004020202020204" pitchFamily="34" charset="0"/>
              </a:rPr>
              <a:t> </a:t>
            </a:r>
            <a:endParaRPr lang="de-DE" sz="1800" dirty="0">
              <a:effectLst/>
              <a:latin typeface="Aptos" panose="020B0004020202020204" pitchFamily="34" charset="0"/>
            </a:endParaRPr>
          </a:p>
          <a:p>
            <a:pPr>
              <a:spcAft>
                <a:spcPts val="800"/>
              </a:spcAft>
            </a:pPr>
            <a:r>
              <a:rPr lang="de-DE" sz="1800" dirty="0">
                <a:solidFill>
                  <a:srgbClr val="000000"/>
                </a:solidFill>
                <a:latin typeface="Aptos" panose="020B0004020202020204" pitchFamily="34" charset="0"/>
              </a:rPr>
              <a:t>Tipp 1: 	</a:t>
            </a:r>
            <a:r>
              <a:rPr lang="de-DE" sz="1800" dirty="0">
                <a:solidFill>
                  <a:srgbClr val="000000"/>
                </a:solidFill>
                <a:effectLst/>
                <a:latin typeface="Aptos" panose="020B0004020202020204" pitchFamily="34" charset="0"/>
              </a:rPr>
              <a:t>Das Mitglied </a:t>
            </a:r>
            <a:r>
              <a:rPr lang="de-DE" sz="1800" b="1" dirty="0">
                <a:solidFill>
                  <a:srgbClr val="000000"/>
                </a:solidFill>
                <a:effectLst/>
                <a:latin typeface="Aptos" panose="020B0004020202020204" pitchFamily="34" charset="0"/>
              </a:rPr>
              <a:t>ohne VR-Brille </a:t>
            </a:r>
            <a:r>
              <a:rPr lang="de-DE" sz="1800" dirty="0">
                <a:solidFill>
                  <a:srgbClr val="000000"/>
                </a:solidFill>
                <a:effectLst/>
                <a:latin typeface="Aptos" panose="020B0004020202020204" pitchFamily="34" charset="0"/>
              </a:rPr>
              <a:t>kann Beschreibungen vorgeben und das Mitglied </a:t>
            </a:r>
            <a:r>
              <a:rPr lang="de-DE" sz="1800" b="1" dirty="0">
                <a:solidFill>
                  <a:srgbClr val="000000"/>
                </a:solidFill>
                <a:effectLst/>
                <a:latin typeface="Aptos" panose="020B0004020202020204" pitchFamily="34" charset="0"/>
              </a:rPr>
              <a:t>mit VR-	Brille</a:t>
            </a:r>
            <a:r>
              <a:rPr lang="de-DE" sz="1800" dirty="0">
                <a:solidFill>
                  <a:srgbClr val="000000"/>
                </a:solidFill>
                <a:effectLst/>
                <a:latin typeface="Aptos" panose="020B0004020202020204" pitchFamily="34" charset="0"/>
              </a:rPr>
              <a:t> verkörpert dies durch passende Bewegungen an entsprechender Raumform.</a:t>
            </a:r>
            <a:endParaRPr lang="de-DE" sz="1800" dirty="0">
              <a:effectLst/>
              <a:latin typeface="Aptos" panose="020B0004020202020204" pitchFamily="34" charset="0"/>
            </a:endParaRPr>
          </a:p>
          <a:p>
            <a:pPr>
              <a:spcAft>
                <a:spcPts val="800"/>
              </a:spcAft>
            </a:pPr>
            <a:r>
              <a:rPr lang="de-DE" sz="1800" dirty="0">
                <a:solidFill>
                  <a:srgbClr val="000000"/>
                </a:solidFill>
                <a:latin typeface="Aptos" panose="020B0004020202020204" pitchFamily="34" charset="0"/>
              </a:rPr>
              <a:t>Tipp 2:  	</a:t>
            </a:r>
            <a:r>
              <a:rPr lang="de-DE" sz="1800" dirty="0">
                <a:solidFill>
                  <a:srgbClr val="000000"/>
                </a:solidFill>
                <a:effectLst/>
                <a:latin typeface="Aptos" panose="020B0004020202020204" pitchFamily="34" charset="0"/>
              </a:rPr>
              <a:t>Alternativ denkt sich die Person in der Brille die Beschreibung aus und die Person 	</a:t>
            </a:r>
            <a:r>
              <a:rPr lang="de-DE" sz="1800" b="1" dirty="0">
                <a:solidFill>
                  <a:srgbClr val="000000"/>
                </a:solidFill>
                <a:effectLst/>
                <a:latin typeface="Aptos" panose="020B0004020202020204" pitchFamily="34" charset="0"/>
              </a:rPr>
              <a:t>ohne</a:t>
            </a:r>
            <a:r>
              <a:rPr lang="de-DE" sz="1800" dirty="0">
                <a:solidFill>
                  <a:srgbClr val="000000"/>
                </a:solidFill>
                <a:effectLst/>
                <a:latin typeface="Aptos" panose="020B0004020202020204" pitchFamily="34" charset="0"/>
              </a:rPr>
              <a:t> </a:t>
            </a:r>
            <a:r>
              <a:rPr lang="de-DE" sz="1800" b="1" dirty="0">
                <a:solidFill>
                  <a:srgbClr val="000000"/>
                </a:solidFill>
                <a:effectLst/>
                <a:latin typeface="Aptos" panose="020B0004020202020204" pitchFamily="34" charset="0"/>
              </a:rPr>
              <a:t>VR-Brille</a:t>
            </a:r>
            <a:r>
              <a:rPr lang="de-DE" sz="1800" dirty="0">
                <a:solidFill>
                  <a:srgbClr val="000000"/>
                </a:solidFill>
                <a:effectLst/>
                <a:latin typeface="Aptos" panose="020B0004020202020204" pitchFamily="34" charset="0"/>
              </a:rPr>
              <a:t> muss erraten, was verkörpert wurde. </a:t>
            </a:r>
            <a:endParaRPr lang="de-DE" sz="1800" dirty="0">
              <a:effectLst/>
              <a:latin typeface="Aptos" panose="020B0004020202020204" pitchFamily="34" charset="0"/>
            </a:endParaRPr>
          </a:p>
        </p:txBody>
      </p:sp>
      <p:pic>
        <p:nvPicPr>
          <p:cNvPr id="4" name="Grafik 3">
            <a:extLst>
              <a:ext uri="{FF2B5EF4-FFF2-40B4-BE49-F238E27FC236}">
                <a16:creationId xmlns:a16="http://schemas.microsoft.com/office/drawing/2014/main" id="{8E4CEDC3-E5A9-48FE-7CE3-E566AB1E6197}"/>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1516708" y="4250308"/>
            <a:ext cx="906884" cy="906884"/>
          </a:xfrm>
          <a:prstGeom prst="rect">
            <a:avLst/>
          </a:prstGeom>
        </p:spPr>
      </p:pic>
      <p:pic>
        <p:nvPicPr>
          <p:cNvPr id="8" name="Grafik 7">
            <a:extLst>
              <a:ext uri="{FF2B5EF4-FFF2-40B4-BE49-F238E27FC236}">
                <a16:creationId xmlns:a16="http://schemas.microsoft.com/office/drawing/2014/main" id="{982526EA-8F47-649F-EB9F-2E07924137BE}"/>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1516708" y="5186412"/>
            <a:ext cx="906884" cy="906884"/>
          </a:xfrm>
          <a:prstGeom prst="rect">
            <a:avLst/>
          </a:prstGeom>
        </p:spPr>
      </p:pic>
      <p:pic>
        <p:nvPicPr>
          <p:cNvPr id="7" name="Grafik 6">
            <a:extLst>
              <a:ext uri="{FF2B5EF4-FFF2-40B4-BE49-F238E27FC236}">
                <a16:creationId xmlns:a16="http://schemas.microsoft.com/office/drawing/2014/main" id="{A3F21E69-E7E0-12A2-DF56-FE169E32A465}"/>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393074" y="849990"/>
            <a:ext cx="1763781" cy="1763781"/>
          </a:xfrm>
          <a:prstGeom prst="rect">
            <a:avLst/>
          </a:prstGeom>
        </p:spPr>
      </p:pic>
      <p:grpSp>
        <p:nvGrpSpPr>
          <p:cNvPr id="16" name="Gruppieren 15">
            <a:extLst>
              <a:ext uri="{FF2B5EF4-FFF2-40B4-BE49-F238E27FC236}">
                <a16:creationId xmlns:a16="http://schemas.microsoft.com/office/drawing/2014/main" id="{7A39A1FE-F646-4739-90A2-4215796DD223}"/>
              </a:ext>
            </a:extLst>
          </p:cNvPr>
          <p:cNvGrpSpPr/>
          <p:nvPr/>
        </p:nvGrpSpPr>
        <p:grpSpPr>
          <a:xfrm>
            <a:off x="551384" y="0"/>
            <a:ext cx="11640616" cy="645958"/>
            <a:chOff x="551384" y="0"/>
            <a:chExt cx="11640616" cy="645958"/>
          </a:xfrm>
        </p:grpSpPr>
        <p:sp>
          <p:nvSpPr>
            <p:cNvPr id="17" name="Rechteck 16">
              <a:extLst>
                <a:ext uri="{FF2B5EF4-FFF2-40B4-BE49-F238E27FC236}">
                  <a16:creationId xmlns:a16="http://schemas.microsoft.com/office/drawing/2014/main" id="{81010EA8-625D-45FB-89BB-94018820E01D}"/>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Rechteck 18">
              <a:extLst>
                <a:ext uri="{FF2B5EF4-FFF2-40B4-BE49-F238E27FC236}">
                  <a16:creationId xmlns:a16="http://schemas.microsoft.com/office/drawing/2014/main" id="{FB01576F-3A91-43DF-A96A-0089EAB7C038}"/>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sp>
        <p:nvSpPr>
          <p:cNvPr id="14" name="Textfeld 13">
            <a:extLst>
              <a:ext uri="{FF2B5EF4-FFF2-40B4-BE49-F238E27FC236}">
                <a16:creationId xmlns:a16="http://schemas.microsoft.com/office/drawing/2014/main" id="{C2647D56-A0EC-4495-B397-933C3CB4762C}"/>
              </a:ext>
            </a:extLst>
          </p:cNvPr>
          <p:cNvSpPr txBox="1"/>
          <p:nvPr/>
        </p:nvSpPr>
        <p:spPr bwMode="auto">
          <a:xfrm>
            <a:off x="11208568" y="6376208"/>
            <a:ext cx="864096" cy="369332"/>
          </a:xfrm>
          <a:prstGeom prst="rect">
            <a:avLst/>
          </a:prstGeom>
          <a:noFill/>
        </p:spPr>
        <p:txBody>
          <a:bodyPr wrap="square" rtlCol="0">
            <a:spAutoFit/>
          </a:bodyPr>
          <a:lstStyle/>
          <a:p>
            <a:r>
              <a:rPr lang="de-DE" b="1" dirty="0"/>
              <a:t>Karte 9 </a:t>
            </a:r>
          </a:p>
        </p:txBody>
      </p:sp>
      <p:sp>
        <p:nvSpPr>
          <p:cNvPr id="15" name="Titel 1">
            <a:extLst>
              <a:ext uri="{FF2B5EF4-FFF2-40B4-BE49-F238E27FC236}">
                <a16:creationId xmlns:a16="http://schemas.microsoft.com/office/drawing/2014/main" id="{2A974F43-0841-4D34-AFB7-FCF4DAA98D94}"/>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Raumwege und Raumformen		2/3		Person A </a:t>
            </a:r>
          </a:p>
        </p:txBody>
      </p:sp>
      <p:sp>
        <p:nvSpPr>
          <p:cNvPr id="12" name="Ellipse 11">
            <a:extLst>
              <a:ext uri="{FF2B5EF4-FFF2-40B4-BE49-F238E27FC236}">
                <a16:creationId xmlns:a16="http://schemas.microsoft.com/office/drawing/2014/main" id="{9DEBD396-FFAB-4FD3-B596-B8C64834CEAA}"/>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8" name="Grafik 17">
            <a:extLst>
              <a:ext uri="{FF2B5EF4-FFF2-40B4-BE49-F238E27FC236}">
                <a16:creationId xmlns:a16="http://schemas.microsoft.com/office/drawing/2014/main" id="{3C11C2A1-0360-418B-B7CF-82B28367AA3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689078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7E66AA32-90F0-6AB5-B965-057D31A8F1CA}"/>
            </a:ext>
          </a:extLst>
        </p:cNvPr>
        <p:cNvGrpSpPr/>
        <p:nvPr/>
      </p:nvGrpSpPr>
      <p:grpSpPr bwMode="auto">
        <a:xfrm>
          <a:off x="0" y="0"/>
          <a:ext cx="0" cy="0"/>
          <a:chOff x="0" y="0"/>
          <a:chExt cx="0" cy="0"/>
        </a:xfrm>
      </p:grpSpPr>
      <p:sp>
        <p:nvSpPr>
          <p:cNvPr id="6" name="Titel 3">
            <a:extLst>
              <a:ext uri="{FF2B5EF4-FFF2-40B4-BE49-F238E27FC236}">
                <a16:creationId xmlns:a16="http://schemas.microsoft.com/office/drawing/2014/main" id="{7244E4DE-C774-4482-F34A-585C06E15F5B}"/>
              </a:ext>
            </a:extLst>
          </p:cNvPr>
          <p:cNvSpPr txBox="1">
            <a:spLocks/>
          </p:cNvSpPr>
          <p:nvPr/>
        </p:nvSpPr>
        <p:spPr bwMode="auto">
          <a:xfrm>
            <a:off x="2168985" y="2780928"/>
            <a:ext cx="9615638" cy="2221930"/>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marL="0" lvl="1"/>
            <a:r>
              <a:rPr lang="de-DE" dirty="0">
                <a:solidFill>
                  <a:srgbClr val="000000"/>
                </a:solidFill>
                <a:latin typeface="Aptos" panose="020B0004020202020204" pitchFamily="34" charset="0"/>
              </a:rPr>
              <a:t>5)	</a:t>
            </a:r>
            <a:r>
              <a:rPr lang="de-DE" b="1" dirty="0">
                <a:solidFill>
                  <a:srgbClr val="000000"/>
                </a:solidFill>
                <a:latin typeface="Aptos" panose="020B0004020202020204" pitchFamily="34" charset="0"/>
              </a:rPr>
              <a:t>Legt jetzt die VR-Brille zur Seite. </a:t>
            </a:r>
            <a:r>
              <a:rPr lang="de-DE" dirty="0">
                <a:solidFill>
                  <a:srgbClr val="000000"/>
                </a:solidFill>
                <a:latin typeface="Aptos" panose="020B0004020202020204" pitchFamily="34" charset="0"/>
              </a:rPr>
              <a:t>Welche Kombinationen haben besonders gut funktionier?  	Sucht vier davon aus und überlegt euch entsprechend 4 Bewegungen. Entscheidet in welcher 	Reihenfolge ihr diese tanzen möchtet und wie ihr sie verbinden könnt. Wie kommt ihr zum 	Beispiel vom klebrigen, Dreieck mit der Nase zum aufgekratzten Kreis mit der Schulter u.s.w. 	... </a:t>
            </a:r>
          </a:p>
          <a:p>
            <a:pPr marL="0" lvl="1"/>
            <a:endParaRPr lang="de-DE" dirty="0">
              <a:solidFill>
                <a:srgbClr val="000000"/>
              </a:solidFill>
              <a:latin typeface="Aptos" panose="020B0004020202020204" pitchFamily="34" charset="0"/>
            </a:endParaRPr>
          </a:p>
          <a:p>
            <a:pPr marL="0" lvl="1">
              <a:spcAft>
                <a:spcPts val="800"/>
              </a:spcAft>
            </a:pPr>
            <a:r>
              <a:rPr lang="de-DE" dirty="0">
                <a:solidFill>
                  <a:srgbClr val="000000"/>
                </a:solidFill>
                <a:latin typeface="Aptos" panose="020B0004020202020204" pitchFamily="34" charset="0"/>
              </a:rPr>
              <a:t>6)	Übt euern Ablauf bis ihr ihn auswendig tanzen könnt und legt das Tempo im Bezug zur 	Musik, die im  Hintergrund läuft, fest!</a:t>
            </a:r>
          </a:p>
          <a:p>
            <a:pPr marL="0" lvl="1">
              <a:spcAft>
                <a:spcPts val="800"/>
              </a:spcAft>
            </a:pPr>
            <a:endParaRPr lang="de-DE" dirty="0">
              <a:solidFill>
                <a:srgbClr val="000000"/>
              </a:solidFill>
              <a:latin typeface="Aptos" panose="020B0004020202020204" pitchFamily="34" charset="0"/>
            </a:endParaRPr>
          </a:p>
          <a:p>
            <a:pPr marL="342900" lvl="1" indent="-342900">
              <a:spcAft>
                <a:spcPts val="800"/>
              </a:spcAft>
              <a:buAutoNum type="arabicParenR" startAt="6"/>
            </a:pPr>
            <a:endParaRPr lang="de-DE" dirty="0">
              <a:solidFill>
                <a:srgbClr val="000000"/>
              </a:solidFill>
              <a:effectLst/>
              <a:latin typeface="Aptos" panose="020B0004020202020204" pitchFamily="34" charset="0"/>
            </a:endParaRPr>
          </a:p>
        </p:txBody>
      </p:sp>
      <p:pic>
        <p:nvPicPr>
          <p:cNvPr id="3" name="Grafik 2">
            <a:extLst>
              <a:ext uri="{FF2B5EF4-FFF2-40B4-BE49-F238E27FC236}">
                <a16:creationId xmlns:a16="http://schemas.microsoft.com/office/drawing/2014/main" id="{E2E679A6-3D52-92E9-872A-28A9F91A2657}"/>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407367" y="908720"/>
            <a:ext cx="1763781" cy="1763781"/>
          </a:xfrm>
          <a:prstGeom prst="rect">
            <a:avLst/>
          </a:prstGeom>
        </p:spPr>
      </p:pic>
      <p:grpSp>
        <p:nvGrpSpPr>
          <p:cNvPr id="17" name="Gruppieren 16">
            <a:extLst>
              <a:ext uri="{FF2B5EF4-FFF2-40B4-BE49-F238E27FC236}">
                <a16:creationId xmlns:a16="http://schemas.microsoft.com/office/drawing/2014/main" id="{004F6697-25AE-4BE8-B943-92302D9DA5F3}"/>
              </a:ext>
            </a:extLst>
          </p:cNvPr>
          <p:cNvGrpSpPr/>
          <p:nvPr/>
        </p:nvGrpSpPr>
        <p:grpSpPr>
          <a:xfrm>
            <a:off x="551384" y="0"/>
            <a:ext cx="11640616" cy="645958"/>
            <a:chOff x="551384" y="0"/>
            <a:chExt cx="11640616" cy="645958"/>
          </a:xfrm>
        </p:grpSpPr>
        <p:sp>
          <p:nvSpPr>
            <p:cNvPr id="18" name="Rechteck 17">
              <a:extLst>
                <a:ext uri="{FF2B5EF4-FFF2-40B4-BE49-F238E27FC236}">
                  <a16:creationId xmlns:a16="http://schemas.microsoft.com/office/drawing/2014/main" id="{9862B09D-E156-411B-90A5-B5F47C4C047F}"/>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Rechteck 19">
              <a:extLst>
                <a:ext uri="{FF2B5EF4-FFF2-40B4-BE49-F238E27FC236}">
                  <a16:creationId xmlns:a16="http://schemas.microsoft.com/office/drawing/2014/main" id="{1CD898D2-8A7E-425D-A0B9-03890F7120E4}"/>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sp>
        <p:nvSpPr>
          <p:cNvPr id="10" name="Textfeld 9">
            <a:extLst>
              <a:ext uri="{FF2B5EF4-FFF2-40B4-BE49-F238E27FC236}">
                <a16:creationId xmlns:a16="http://schemas.microsoft.com/office/drawing/2014/main" id="{BDAE594F-FDF8-4A7E-B8D4-2AC72FF406F0}"/>
              </a:ext>
            </a:extLst>
          </p:cNvPr>
          <p:cNvSpPr txBox="1"/>
          <p:nvPr/>
        </p:nvSpPr>
        <p:spPr bwMode="auto">
          <a:xfrm>
            <a:off x="11064553" y="6376208"/>
            <a:ext cx="1008111" cy="369332"/>
          </a:xfrm>
          <a:prstGeom prst="rect">
            <a:avLst/>
          </a:prstGeom>
          <a:noFill/>
        </p:spPr>
        <p:txBody>
          <a:bodyPr wrap="square" rtlCol="0">
            <a:spAutoFit/>
          </a:bodyPr>
          <a:lstStyle/>
          <a:p>
            <a:r>
              <a:rPr lang="de-DE" b="1" dirty="0"/>
              <a:t>Karte 10 </a:t>
            </a:r>
          </a:p>
        </p:txBody>
      </p:sp>
      <p:sp>
        <p:nvSpPr>
          <p:cNvPr id="13" name="Titel 1">
            <a:extLst>
              <a:ext uri="{FF2B5EF4-FFF2-40B4-BE49-F238E27FC236}">
                <a16:creationId xmlns:a16="http://schemas.microsoft.com/office/drawing/2014/main" id="{DEE20C0F-C181-43B7-A5BB-4503843AB9CE}"/>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Raumwege und Raumformen		3/3		Person A </a:t>
            </a:r>
          </a:p>
        </p:txBody>
      </p:sp>
      <p:sp>
        <p:nvSpPr>
          <p:cNvPr id="11" name="Ellipse 10">
            <a:extLst>
              <a:ext uri="{FF2B5EF4-FFF2-40B4-BE49-F238E27FC236}">
                <a16:creationId xmlns:a16="http://schemas.microsoft.com/office/drawing/2014/main" id="{67CFFC43-B476-4A91-A2C1-28CE886E5792}"/>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4" name="Grafik 13">
            <a:extLst>
              <a:ext uri="{FF2B5EF4-FFF2-40B4-BE49-F238E27FC236}">
                <a16:creationId xmlns:a16="http://schemas.microsoft.com/office/drawing/2014/main" id="{A5957A28-2D41-49F5-9CD0-94F295608A9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486200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B92610E9-D7D2-4E2E-A17F-CDD40B8FDEE0}"/>
              </a:ext>
            </a:extLst>
          </p:cNvPr>
          <p:cNvSpPr/>
          <p:nvPr/>
        </p:nvSpPr>
        <p:spPr>
          <a:xfrm>
            <a:off x="2639616" y="908720"/>
            <a:ext cx="2880320" cy="1569660"/>
          </a:xfrm>
          <a:prstGeom prst="rect">
            <a:avLst/>
          </a:prstGeom>
          <a:solidFill>
            <a:srgbClr val="FF98FF"/>
          </a:solidFill>
        </p:spPr>
        <p:txBody>
          <a:bodyPr wrap="square">
            <a:spAutoFit/>
          </a:bodyPr>
          <a:lstStyle/>
          <a:p>
            <a:r>
              <a:rPr lang="de-DE" sz="2400" b="1" dirty="0">
                <a:latin typeface="Aptos" panose="020B0004020202020204"/>
              </a:rPr>
              <a:t>Formenwelt</a:t>
            </a:r>
          </a:p>
          <a:p>
            <a:endParaRPr lang="de-DE" sz="2400" b="1" dirty="0">
              <a:latin typeface="Aptos" panose="020B0004020202020204"/>
            </a:endParaRPr>
          </a:p>
          <a:p>
            <a:r>
              <a:rPr lang="de-DE" sz="2400" b="1" dirty="0">
                <a:latin typeface="Aptos" panose="020B0004020202020204"/>
              </a:rPr>
              <a:t>führen – folgen </a:t>
            </a:r>
          </a:p>
          <a:p>
            <a:r>
              <a:rPr lang="de-DE" sz="2400" b="1" dirty="0">
                <a:latin typeface="Aptos" panose="020B0004020202020204"/>
              </a:rPr>
              <a:t>und Kontraste bilden</a:t>
            </a:r>
          </a:p>
        </p:txBody>
      </p:sp>
      <p:pic>
        <p:nvPicPr>
          <p:cNvPr id="5" name="Grafik 4">
            <a:extLst>
              <a:ext uri="{FF2B5EF4-FFF2-40B4-BE49-F238E27FC236}">
                <a16:creationId xmlns:a16="http://schemas.microsoft.com/office/drawing/2014/main" id="{8A8EF221-6D0E-46DA-9A9F-204755CCAE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005" b="17247"/>
          <a:stretch/>
        </p:blipFill>
        <p:spPr>
          <a:xfrm>
            <a:off x="6456040" y="908720"/>
            <a:ext cx="3857625" cy="4783214"/>
          </a:xfrm>
          <a:prstGeom prst="rect">
            <a:avLst/>
          </a:prstGeom>
        </p:spPr>
      </p:pic>
      <p:sp>
        <p:nvSpPr>
          <p:cNvPr id="6" name="Rechteck 5">
            <a:extLst>
              <a:ext uri="{FF2B5EF4-FFF2-40B4-BE49-F238E27FC236}">
                <a16:creationId xmlns:a16="http://schemas.microsoft.com/office/drawing/2014/main" id="{0711F0A0-2CCD-4F69-9EF1-54A75542BFC3}"/>
              </a:ext>
            </a:extLst>
          </p:cNvPr>
          <p:cNvSpPr/>
          <p:nvPr/>
        </p:nvSpPr>
        <p:spPr bwMode="auto">
          <a:xfrm>
            <a:off x="0" y="6309320"/>
            <a:ext cx="12192000" cy="548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feld 6">
            <a:extLst>
              <a:ext uri="{FF2B5EF4-FFF2-40B4-BE49-F238E27FC236}">
                <a16:creationId xmlns:a16="http://schemas.microsoft.com/office/drawing/2014/main" id="{6EBCF10D-B772-46E5-A607-A4DFC9405C28}"/>
              </a:ext>
            </a:extLst>
          </p:cNvPr>
          <p:cNvSpPr txBox="1"/>
          <p:nvPr/>
        </p:nvSpPr>
        <p:spPr bwMode="auto">
          <a:xfrm>
            <a:off x="0" y="6291272"/>
            <a:ext cx="12192000" cy="584775"/>
          </a:xfrm>
          <a:prstGeom prst="rect">
            <a:avLst/>
          </a:prstGeom>
          <a:noFill/>
        </p:spPr>
        <p:txBody>
          <a:bodyPr wrap="square" rtlCol="0">
            <a:spAutoFit/>
          </a:bodyPr>
          <a:lstStyle/>
          <a:p>
            <a:r>
              <a:rPr lang="de-DE" sz="3200" b="1" dirty="0">
                <a:latin typeface="Aptos" panose="020B0004020202020204"/>
              </a:rPr>
              <a:t>		VR Move 		Unterrichtseinheit 3		       Karten 11-15</a:t>
            </a:r>
          </a:p>
        </p:txBody>
      </p:sp>
      <p:sp>
        <p:nvSpPr>
          <p:cNvPr id="9" name="Ellipse 8">
            <a:extLst>
              <a:ext uri="{FF2B5EF4-FFF2-40B4-BE49-F238E27FC236}">
                <a16:creationId xmlns:a16="http://schemas.microsoft.com/office/drawing/2014/main" id="{852CBC0B-C423-4568-A75C-00A84090E8F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a:extLst>
              <a:ext uri="{FF2B5EF4-FFF2-40B4-BE49-F238E27FC236}">
                <a16:creationId xmlns:a16="http://schemas.microsoft.com/office/drawing/2014/main" id="{1E824D0B-1A1D-4523-816D-FC726470F4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1027907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0D8FD58C-DCF9-4A37-B485-8BE5971AD892}"/>
            </a:ext>
          </a:extLst>
        </p:cNvPr>
        <p:cNvGrpSpPr/>
        <p:nvPr/>
      </p:nvGrpSpPr>
      <p:grpSpPr bwMode="auto">
        <a:xfrm>
          <a:off x="0" y="0"/>
          <a:ext cx="0" cy="0"/>
          <a:chOff x="0" y="0"/>
          <a:chExt cx="0" cy="0"/>
        </a:xfrm>
      </p:grpSpPr>
      <p:sp>
        <p:nvSpPr>
          <p:cNvPr id="4" name="Titel 3">
            <a:extLst>
              <a:ext uri="{FF2B5EF4-FFF2-40B4-BE49-F238E27FC236}">
                <a16:creationId xmlns:a16="http://schemas.microsoft.com/office/drawing/2014/main" id="{FEF1CC03-91F4-657B-0FE8-0405D6EF64FB}"/>
              </a:ext>
            </a:extLst>
          </p:cNvPr>
          <p:cNvSpPr>
            <a:spLocks noGrp="1"/>
          </p:cNvSpPr>
          <p:nvPr>
            <p:ph type="ctrTitle" idx="4294967295"/>
          </p:nvPr>
        </p:nvSpPr>
        <p:spPr bwMode="auto">
          <a:xfrm>
            <a:off x="2250357" y="1268760"/>
            <a:ext cx="9534269" cy="4608512"/>
          </a:xfrm>
          <a:solidFill>
            <a:schemeClr val="bg1"/>
          </a:solidFill>
          <a:ln w="28575">
            <a:noFill/>
          </a:ln>
        </p:spPr>
        <p:txBody>
          <a:bodyPr/>
          <a:lstStyle/>
          <a:p>
            <a:r>
              <a:rPr lang="de-DE" sz="1800" dirty="0">
                <a:solidFill>
                  <a:srgbClr val="000000"/>
                </a:solidFill>
                <a:effectLst/>
                <a:latin typeface="Aptos" panose="020B0004020202020204" pitchFamily="34" charset="0"/>
              </a:rPr>
              <a:t>1a)</a:t>
            </a:r>
            <a:r>
              <a:rPr lang="de-DE" sz="1800" b="1" dirty="0">
                <a:solidFill>
                  <a:srgbClr val="000000"/>
                </a:solidFill>
                <a:effectLst/>
                <a:latin typeface="Aptos" panose="020B0004020202020204" pitchFamily="34" charset="0"/>
              </a:rPr>
              <a:t>	</a:t>
            </a:r>
            <a:r>
              <a:rPr lang="de-DE" sz="1800" dirty="0">
                <a:solidFill>
                  <a:srgbClr val="000000"/>
                </a:solidFill>
                <a:effectLst/>
                <a:latin typeface="Aptos" panose="020B0004020202020204" pitchFamily="34" charset="0"/>
              </a:rPr>
              <a:t>Du startest </a:t>
            </a:r>
            <a:r>
              <a:rPr lang="de-DE" sz="1800" b="1" dirty="0">
                <a:solidFill>
                  <a:srgbClr val="000000"/>
                </a:solidFill>
                <a:effectLst/>
                <a:latin typeface="Aptos" panose="020B0004020202020204" pitchFamily="34" charset="0"/>
              </a:rPr>
              <a:t>ohne</a:t>
            </a:r>
            <a:r>
              <a:rPr lang="de-DE" sz="1800" dirty="0">
                <a:solidFill>
                  <a:srgbClr val="000000"/>
                </a:solidFill>
                <a:effectLst/>
                <a:latin typeface="Aptos" panose="020B0004020202020204" pitchFamily="34" charset="0"/>
              </a:rPr>
              <a:t> </a:t>
            </a:r>
            <a:r>
              <a:rPr lang="de-DE" sz="1800" b="1" dirty="0">
                <a:solidFill>
                  <a:srgbClr val="000000"/>
                </a:solidFill>
                <a:effectLst/>
                <a:latin typeface="Aptos" panose="020B0004020202020204" pitchFamily="34" charset="0"/>
              </a:rPr>
              <a:t>VR-Brille</a:t>
            </a:r>
            <a:r>
              <a:rPr lang="de-DE" sz="1800" dirty="0">
                <a:solidFill>
                  <a:srgbClr val="000000"/>
                </a:solidFill>
                <a:effectLst/>
                <a:latin typeface="Aptos" panose="020B0004020202020204" pitchFamily="34" charset="0"/>
              </a:rPr>
              <a:t>. Beobachte dein Teammitglied wie es eine Formenwelt für 	dich gestaltet. </a:t>
            </a:r>
            <a:br>
              <a:rPr lang="de-DE" sz="1800" dirty="0">
                <a:effectLst/>
                <a:latin typeface="Aptos" panose="020B0004020202020204" pitchFamily="34" charset="0"/>
              </a:rPr>
            </a:br>
            <a:br>
              <a:rPr lang="de-DE" sz="1800" dirty="0">
                <a:effectLst/>
                <a:latin typeface="Aptos" panose="020B0004020202020204" pitchFamily="34" charset="0"/>
              </a:rPr>
            </a:br>
            <a:r>
              <a:rPr lang="de-DE" sz="1800" dirty="0">
                <a:effectLst/>
                <a:latin typeface="Aptos" panose="020B0004020202020204" pitchFamily="34" charset="0"/>
              </a:rPr>
              <a:t>b)	</a:t>
            </a:r>
            <a:r>
              <a:rPr lang="de-DE" sz="1800" dirty="0">
                <a:solidFill>
                  <a:srgbClr val="000000"/>
                </a:solidFill>
                <a:effectLst/>
                <a:latin typeface="Aptos" panose="020B0004020202020204" pitchFamily="34" charset="0"/>
              </a:rPr>
              <a:t>Setze die Brille auf und schaue dich um. Du brauchst keine Controller.</a:t>
            </a:r>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Bewege dich</a:t>
            </a:r>
            <a:r>
              <a:rPr lang="de-DE" sz="1800" i="1" dirty="0">
                <a:solidFill>
                  <a:srgbClr val="000000"/>
                </a:solidFill>
                <a:effectLst/>
                <a:latin typeface="Aptos" panose="020B0004020202020204" pitchFamily="34" charset="0"/>
              </a:rPr>
              <a:t> zur 	Musik,</a:t>
            </a:r>
            <a:r>
              <a:rPr lang="de-DE" sz="1800" dirty="0">
                <a:solidFill>
                  <a:srgbClr val="000000"/>
                </a:solidFill>
                <a:effectLst/>
                <a:latin typeface="Aptos" panose="020B0004020202020204" pitchFamily="34" charset="0"/>
              </a:rPr>
              <a:t> durch die Formenwelt. Kommst du einer Figur näher wirst du von ihr (wie von 	einem Magneten) angezogen</a:t>
            </a:r>
            <a:r>
              <a:rPr lang="de-DE" sz="1800" dirty="0">
                <a:solidFill>
                  <a:srgbClr val="000000"/>
                </a:solidFill>
                <a:latin typeface="Aptos" panose="020B0004020202020204" pitchFamily="34" charset="0"/>
              </a:rPr>
              <a:t> und übernimmst die entsprechende 	Bewegungsqualität:</a:t>
            </a:r>
            <a:br>
              <a:rPr lang="de-DE" sz="1800" dirty="0">
                <a:solidFill>
                  <a:srgbClr val="000000"/>
                </a:solidFill>
                <a:effectLst/>
                <a:latin typeface="Aptos" panose="020B0004020202020204" pitchFamily="34" charset="0"/>
              </a:rPr>
            </a:br>
            <a:br>
              <a:rPr lang="de-DE" sz="1800" dirty="0">
                <a:effectLst/>
                <a:latin typeface="Aptos" panose="020B0004020202020204" pitchFamily="34" charset="0"/>
              </a:rPr>
            </a:br>
            <a:r>
              <a:rPr lang="de-DE" sz="1800" b="1" dirty="0">
                <a:solidFill>
                  <a:srgbClr val="000000"/>
                </a:solidFill>
                <a:latin typeface="Aptos" panose="020B0004020202020204" pitchFamily="34" charset="0"/>
              </a:rPr>
              <a:t>	</a:t>
            </a:r>
            <a:r>
              <a:rPr lang="de-DE" sz="1800" b="1" dirty="0">
                <a:solidFill>
                  <a:srgbClr val="000000"/>
                </a:solidFill>
                <a:effectLst/>
                <a:latin typeface="Aptos" panose="020B0004020202020204" pitchFamily="34" charset="0"/>
              </a:rPr>
              <a:t>Kreis</a:t>
            </a:r>
            <a:r>
              <a:rPr lang="de-DE" sz="1800" dirty="0">
                <a:solidFill>
                  <a:srgbClr val="000000"/>
                </a:solidFill>
                <a:effectLst/>
                <a:latin typeface="Aptos" panose="020B0004020202020204" pitchFamily="34" charset="0"/>
              </a:rPr>
              <a:t> – hier befindest du dich in der </a:t>
            </a:r>
            <a:r>
              <a:rPr lang="de-DE" sz="1800" b="1" dirty="0">
                <a:solidFill>
                  <a:srgbClr val="000000"/>
                </a:solidFill>
                <a:effectLst/>
                <a:latin typeface="Aptos" panose="020B0004020202020204" pitchFamily="34" charset="0"/>
              </a:rPr>
              <a:t>Kreiswelt:</a:t>
            </a:r>
            <a:r>
              <a:rPr lang="de-DE" sz="1800" b="1" dirty="0">
                <a:solidFill>
                  <a:srgbClr val="000000"/>
                </a:solidFill>
                <a:latin typeface="Aptos" panose="020B0004020202020204" pitchFamily="34" charset="0"/>
              </a:rPr>
              <a:t> </a:t>
            </a:r>
            <a:br>
              <a:rPr lang="de-DE" sz="1800" b="1" dirty="0">
                <a:solidFill>
                  <a:srgbClr val="000000"/>
                </a:solidFill>
                <a:latin typeface="Aptos" panose="020B0004020202020204" pitchFamily="34" charset="0"/>
              </a:rPr>
            </a:br>
            <a:r>
              <a:rPr lang="de-DE" sz="1800" b="1"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Bewege dich </a:t>
            </a:r>
            <a:r>
              <a:rPr lang="de-DE" sz="1800" b="1" i="1" dirty="0">
                <a:solidFill>
                  <a:srgbClr val="000000"/>
                </a:solidFill>
                <a:effectLst/>
                <a:latin typeface="Aptos" panose="020B0004020202020204" pitchFamily="34" charset="0"/>
              </a:rPr>
              <a:t>wabbelig, fließend</a:t>
            </a:r>
            <a:r>
              <a:rPr lang="de-DE" sz="1800" i="1" dirty="0">
                <a:solidFill>
                  <a:srgbClr val="000000"/>
                </a:solidFill>
                <a:effectLst/>
                <a:latin typeface="Aptos" panose="020B0004020202020204" pitchFamily="34" charset="0"/>
              </a:rPr>
              <a:t> und mit </a:t>
            </a:r>
            <a:r>
              <a:rPr lang="de-DE" sz="1800" b="1" i="1" dirty="0">
                <a:solidFill>
                  <a:srgbClr val="000000"/>
                </a:solidFill>
                <a:effectLst/>
                <a:latin typeface="Aptos" panose="020B0004020202020204" pitchFamily="34" charset="0"/>
              </a:rPr>
              <a:t>runden, kreisenden </a:t>
            </a:r>
            <a:r>
              <a:rPr lang="de-DE" sz="1800" i="1" dirty="0">
                <a:solidFill>
                  <a:srgbClr val="000000"/>
                </a:solidFill>
                <a:effectLst/>
                <a:latin typeface="Aptos" panose="020B0004020202020204" pitchFamily="34" charset="0"/>
              </a:rPr>
              <a:t>Bewegungen</a:t>
            </a:r>
            <a:r>
              <a:rPr lang="de-DE" sz="1800" dirty="0">
                <a:solidFill>
                  <a:srgbClr val="000000"/>
                </a:solidFill>
                <a:effectLst/>
                <a:latin typeface="Aptos" panose="020B0004020202020204" pitchFamily="34" charset="0"/>
              </a:rPr>
              <a:t>. </a:t>
            </a:r>
            <a:br>
              <a:rPr lang="de-DE" sz="1800" dirty="0">
                <a:solidFill>
                  <a:srgbClr val="000000"/>
                </a:solidFill>
                <a:effectLst/>
                <a:latin typeface="Aptos" panose="020B0004020202020204" pitchFamily="34" charset="0"/>
              </a:rPr>
            </a:b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	</a:t>
            </a:r>
            <a:r>
              <a:rPr lang="de-DE" sz="1800" b="1" dirty="0">
                <a:solidFill>
                  <a:srgbClr val="000000"/>
                </a:solidFill>
                <a:latin typeface="Aptos" panose="020B0004020202020204" pitchFamily="34" charset="0"/>
              </a:rPr>
              <a:t>Dreieck</a:t>
            </a:r>
            <a:r>
              <a:rPr lang="de-DE" sz="1800" dirty="0">
                <a:solidFill>
                  <a:srgbClr val="000000"/>
                </a:solidFill>
                <a:latin typeface="Aptos" panose="020B0004020202020204" pitchFamily="34" charset="0"/>
              </a:rPr>
              <a:t> – hier befindest du dich in der </a:t>
            </a:r>
            <a:r>
              <a:rPr lang="de-DE" sz="1800" b="1" dirty="0">
                <a:solidFill>
                  <a:srgbClr val="000000"/>
                </a:solidFill>
                <a:latin typeface="Aptos" panose="020B0004020202020204" pitchFamily="34" charset="0"/>
              </a:rPr>
              <a:t>Eckenwelt: </a:t>
            </a:r>
            <a:br>
              <a:rPr lang="de-DE" sz="1800" b="1" dirty="0">
                <a:solidFill>
                  <a:srgbClr val="000000"/>
                </a:solidFill>
                <a:latin typeface="Aptos" panose="020B0004020202020204" pitchFamily="34" charset="0"/>
              </a:rPr>
            </a:br>
            <a:r>
              <a:rPr lang="de-DE" sz="1800" b="1" dirty="0">
                <a:solidFill>
                  <a:srgbClr val="000000"/>
                </a:solidFill>
                <a:latin typeface="Aptos" panose="020B0004020202020204" pitchFamily="34" charset="0"/>
              </a:rPr>
              <a:t>	</a:t>
            </a:r>
            <a:r>
              <a:rPr lang="de-DE" sz="1800" dirty="0">
                <a:solidFill>
                  <a:srgbClr val="000000"/>
                </a:solidFill>
                <a:latin typeface="Aptos" panose="020B0004020202020204" pitchFamily="34" charset="0"/>
              </a:rPr>
              <a:t>Bewege dich nun </a:t>
            </a:r>
            <a:r>
              <a:rPr lang="de-DE" sz="1800" b="1" i="1" dirty="0">
                <a:solidFill>
                  <a:srgbClr val="000000"/>
                </a:solidFill>
                <a:latin typeface="Aptos" panose="020B0004020202020204" pitchFamily="34" charset="0"/>
              </a:rPr>
              <a:t>abgehackt, kantig und zackig</a:t>
            </a:r>
            <a:r>
              <a:rPr lang="de-DE" sz="1800" dirty="0">
                <a:solidFill>
                  <a:srgbClr val="000000"/>
                </a:solidFill>
                <a:latin typeface="Aptos" panose="020B0004020202020204" pitchFamily="34" charset="0"/>
              </a:rPr>
              <a:t>. </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a:t>
            </a:r>
            <a:r>
              <a:rPr lang="de-DE" sz="1800" dirty="0">
                <a:solidFill>
                  <a:srgbClr val="000000"/>
                </a:solidFill>
                <a:latin typeface="Aptos" panose="020B0004020202020204" pitchFamily="34" charset="0"/>
              </a:rPr>
              <a:t>Bewege dich von Figur zu Figur und lande mal in der Kreiswelt und mal in der 	Eckenwelt. Lass dich min. 1-mal von jeder Figur anziehen. Dein Teammitglied 	versucht jeweils zu erraten in welcher Welt du bist und teilt dir seine Einschätzung mit. </a:t>
            </a:r>
            <a:endParaRPr lang="de-DE" sz="1800" dirty="0">
              <a:effectLst/>
              <a:latin typeface="Aptos" panose="020B0004020202020204" pitchFamily="34" charset="0"/>
            </a:endParaRPr>
          </a:p>
        </p:txBody>
      </p:sp>
      <p:sp>
        <p:nvSpPr>
          <p:cNvPr id="9" name="Titel 1">
            <a:extLst>
              <a:ext uri="{FF2B5EF4-FFF2-40B4-BE49-F238E27FC236}">
                <a16:creationId xmlns:a16="http://schemas.microsoft.com/office/drawing/2014/main" id="{87C9CD2F-8072-6691-B4E1-E34C2CB5C8A0}"/>
              </a:ext>
            </a:extLst>
          </p:cNvPr>
          <p:cNvSpPr txBox="1">
            <a:spLocks/>
          </p:cNvSpPr>
          <p:nvPr/>
        </p:nvSpPr>
        <p:spPr bwMode="auto">
          <a:xfrm>
            <a:off x="5039542" y="249951"/>
            <a:ext cx="6336705" cy="597457"/>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500" b="1" dirty="0">
                <a:solidFill>
                  <a:schemeClr val="bg1"/>
                </a:solidFill>
                <a:latin typeface="Aptos" panose="020B0004020202020204" pitchFamily="34" charset="0"/>
              </a:rPr>
              <a:t>Formenwelt 1/2</a:t>
            </a:r>
          </a:p>
        </p:txBody>
      </p:sp>
      <p:grpSp>
        <p:nvGrpSpPr>
          <p:cNvPr id="10" name="Gruppieren 9">
            <a:extLst>
              <a:ext uri="{FF2B5EF4-FFF2-40B4-BE49-F238E27FC236}">
                <a16:creationId xmlns:a16="http://schemas.microsoft.com/office/drawing/2014/main" id="{DAA3EE16-E840-4A41-B317-E54CF1DD5214}"/>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F2F09FB1-4926-4170-ADC3-C45AFE4BBED0}"/>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a:extLst>
                <a:ext uri="{FF2B5EF4-FFF2-40B4-BE49-F238E27FC236}">
                  <a16:creationId xmlns:a16="http://schemas.microsoft.com/office/drawing/2014/main" id="{FE7D97B4-E656-4DA3-A759-6B0BFC4809E7}"/>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11" name="Grafik 10">
            <a:extLst>
              <a:ext uri="{FF2B5EF4-FFF2-40B4-BE49-F238E27FC236}">
                <a16:creationId xmlns:a16="http://schemas.microsoft.com/office/drawing/2014/main" id="{FEBBB702-01A5-A4D8-77C6-FA505CD2DBD3}"/>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51384" y="4034284"/>
            <a:ext cx="1698972" cy="1698972"/>
          </a:xfrm>
          <a:prstGeom prst="rect">
            <a:avLst/>
          </a:prstGeom>
        </p:spPr>
      </p:pic>
      <p:pic>
        <p:nvPicPr>
          <p:cNvPr id="15" name="Grafik 14">
            <a:extLst>
              <a:ext uri="{FF2B5EF4-FFF2-40B4-BE49-F238E27FC236}">
                <a16:creationId xmlns:a16="http://schemas.microsoft.com/office/drawing/2014/main" id="{2144BAF3-011C-F5A9-DE2E-2A3E6E951C1D}"/>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123813" y="866028"/>
            <a:ext cx="2088232" cy="2088232"/>
          </a:xfrm>
          <a:prstGeom prst="rect">
            <a:avLst/>
          </a:prstGeom>
        </p:spPr>
      </p:pic>
      <p:sp>
        <p:nvSpPr>
          <p:cNvPr id="18" name="Textfeld 17">
            <a:extLst>
              <a:ext uri="{FF2B5EF4-FFF2-40B4-BE49-F238E27FC236}">
                <a16:creationId xmlns:a16="http://schemas.microsoft.com/office/drawing/2014/main" id="{823DC2EC-351E-49D5-937E-86A5972C0BB9}"/>
              </a:ext>
            </a:extLst>
          </p:cNvPr>
          <p:cNvSpPr txBox="1"/>
          <p:nvPr/>
        </p:nvSpPr>
        <p:spPr bwMode="auto">
          <a:xfrm>
            <a:off x="11064553" y="6376208"/>
            <a:ext cx="1008111" cy="369332"/>
          </a:xfrm>
          <a:prstGeom prst="rect">
            <a:avLst/>
          </a:prstGeom>
          <a:noFill/>
        </p:spPr>
        <p:txBody>
          <a:bodyPr wrap="square" rtlCol="0">
            <a:spAutoFit/>
          </a:bodyPr>
          <a:lstStyle/>
          <a:p>
            <a:r>
              <a:rPr lang="de-DE" b="1" dirty="0"/>
              <a:t>Karte 11 </a:t>
            </a:r>
          </a:p>
        </p:txBody>
      </p:sp>
      <p:sp>
        <p:nvSpPr>
          <p:cNvPr id="19" name="Titel 1">
            <a:extLst>
              <a:ext uri="{FF2B5EF4-FFF2-40B4-BE49-F238E27FC236}">
                <a16:creationId xmlns:a16="http://schemas.microsoft.com/office/drawing/2014/main" id="{8CF27FCC-9D96-40E4-A9A7-734135B0AACE}"/>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Formenwelt 		1/2  				Person A</a:t>
            </a:r>
          </a:p>
        </p:txBody>
      </p:sp>
      <p:sp>
        <p:nvSpPr>
          <p:cNvPr id="13" name="Ellipse 12">
            <a:extLst>
              <a:ext uri="{FF2B5EF4-FFF2-40B4-BE49-F238E27FC236}">
                <a16:creationId xmlns:a16="http://schemas.microsoft.com/office/drawing/2014/main" id="{1C0B9F21-4557-46F5-9D7D-7B2AB9F30D5B}"/>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7" name="Grafik 16">
            <a:extLst>
              <a:ext uri="{FF2B5EF4-FFF2-40B4-BE49-F238E27FC236}">
                <a16:creationId xmlns:a16="http://schemas.microsoft.com/office/drawing/2014/main" id="{21C41D2C-31BD-416A-8041-A90122D6453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4246612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25A3C4CE-8470-361F-C2CF-2D16C57B8F5A}"/>
            </a:ext>
          </a:extLst>
        </p:cNvPr>
        <p:cNvGrpSpPr/>
        <p:nvPr/>
      </p:nvGrpSpPr>
      <p:grpSpPr bwMode="auto">
        <a:xfrm>
          <a:off x="0" y="0"/>
          <a:ext cx="0" cy="0"/>
          <a:chOff x="0" y="0"/>
          <a:chExt cx="0" cy="0"/>
        </a:xfrm>
      </p:grpSpPr>
      <p:sp>
        <p:nvSpPr>
          <p:cNvPr id="4" name="Titel 3">
            <a:extLst>
              <a:ext uri="{FF2B5EF4-FFF2-40B4-BE49-F238E27FC236}">
                <a16:creationId xmlns:a16="http://schemas.microsoft.com/office/drawing/2014/main" id="{374F8570-DD64-3471-B816-0A54DDBACF5F}"/>
              </a:ext>
            </a:extLst>
          </p:cNvPr>
          <p:cNvSpPr>
            <a:spLocks noGrp="1"/>
          </p:cNvSpPr>
          <p:nvPr>
            <p:ph type="ctrTitle" idx="4294967295"/>
          </p:nvPr>
        </p:nvSpPr>
        <p:spPr bwMode="auto">
          <a:xfrm>
            <a:off x="2250356" y="1781178"/>
            <a:ext cx="9534276" cy="3664046"/>
          </a:xfrm>
          <a:solidFill>
            <a:schemeClr val="bg1"/>
          </a:solidFill>
          <a:ln w="28575">
            <a:noFill/>
          </a:ln>
        </p:spPr>
        <p:txBody>
          <a:bodyPr/>
          <a:lstStyle/>
          <a:p>
            <a:r>
              <a:rPr lang="de-DE" sz="1800" dirty="0">
                <a:solidFill>
                  <a:srgbClr val="000000"/>
                </a:solidFill>
                <a:latin typeface="Aptos" panose="020B0004020202020204" pitchFamily="34" charset="0"/>
              </a:rPr>
              <a:t>2a) 	Jetzt wird das Prinzip umgedreht. Dein Teammitglied steuert jetzt die Magneten und 	ruft dir zu in welche Welt du eintauschen sollst. Bewege dich schnell zu der 	entsprechenden Form und wechsele die Qualität.</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b="1" dirty="0">
                <a:solidFill>
                  <a:srgbClr val="000000"/>
                </a:solidFill>
                <a:latin typeface="Aptos" panose="020B0004020202020204" pitchFamily="34" charset="0"/>
              </a:rPr>
              <a:t>Erweiterung:</a:t>
            </a:r>
            <a:br>
              <a:rPr lang="de-DE" sz="1800" dirty="0">
                <a:latin typeface="Aptos" panose="020B0004020202020204" pitchFamily="34" charset="0"/>
              </a:rPr>
            </a:br>
            <a:r>
              <a:rPr lang="de-DE" sz="1800" dirty="0">
                <a:solidFill>
                  <a:srgbClr val="000000"/>
                </a:solidFill>
                <a:latin typeface="Aptos" panose="020B0004020202020204" pitchFamily="34" charset="0"/>
              </a:rPr>
              <a:t>Erhalte zusätzlich Tipps zur Variation des </a:t>
            </a:r>
            <a:r>
              <a:rPr lang="de-DE" sz="1800" b="1" dirty="0">
                <a:solidFill>
                  <a:srgbClr val="000000"/>
                </a:solidFill>
                <a:latin typeface="Aptos" panose="020B0004020202020204" pitchFamily="34" charset="0"/>
              </a:rPr>
              <a:t>Tempos</a:t>
            </a:r>
            <a:r>
              <a:rPr lang="de-DE" sz="1800" dirty="0">
                <a:solidFill>
                  <a:srgbClr val="000000"/>
                </a:solidFill>
                <a:latin typeface="Aptos" panose="020B0004020202020204" pitchFamily="34" charset="0"/>
              </a:rPr>
              <a:t> (z.B. schnell, langsam, Zeitlupe) oder der </a:t>
            </a:r>
            <a:r>
              <a:rPr lang="de-DE" sz="1800" b="1" dirty="0">
                <a:solidFill>
                  <a:srgbClr val="000000"/>
                </a:solidFill>
                <a:latin typeface="Aptos" panose="020B0004020202020204" pitchFamily="34" charset="0"/>
              </a:rPr>
              <a:t>Dimension</a:t>
            </a:r>
            <a:r>
              <a:rPr lang="de-DE" sz="1800" dirty="0">
                <a:solidFill>
                  <a:srgbClr val="000000"/>
                </a:solidFill>
                <a:latin typeface="Aptos" panose="020B0004020202020204" pitchFamily="34" charset="0"/>
              </a:rPr>
              <a:t> (eng – mittel – weit). </a:t>
            </a:r>
            <a:br>
              <a:rPr lang="de-DE" sz="1800" dirty="0">
                <a:solidFill>
                  <a:srgbClr val="000000"/>
                </a:solidFill>
                <a:latin typeface="Aptos" panose="020B0004020202020204" pitchFamily="34" charset="0"/>
              </a:rPr>
            </a:br>
            <a:br>
              <a:rPr lang="de-DE" sz="1800" dirty="0">
                <a:latin typeface="Aptos" panose="020B0004020202020204" pitchFamily="34" charset="0"/>
              </a:rPr>
            </a:br>
            <a:br>
              <a:rPr lang="de-DE" sz="1800" dirty="0">
                <a:solidFill>
                  <a:srgbClr val="000000"/>
                </a:solidFill>
                <a:effectLst/>
                <a:latin typeface="Aptos" panose="020B0004020202020204" pitchFamily="34" charset="0"/>
              </a:rPr>
            </a:br>
            <a:r>
              <a:rPr lang="de-DE" sz="1800" dirty="0">
                <a:solidFill>
                  <a:srgbClr val="000000"/>
                </a:solidFill>
                <a:effectLst/>
                <a:latin typeface="Aptos" panose="020B0004020202020204" pitchFamily="34" charset="0"/>
              </a:rPr>
              <a:t>b) 	</a:t>
            </a:r>
            <a:r>
              <a:rPr lang="de-DE" sz="1800" dirty="0">
                <a:solidFill>
                  <a:srgbClr val="000000"/>
                </a:solidFill>
                <a:latin typeface="Aptos" panose="020B0004020202020204" pitchFamily="34" charset="0"/>
              </a:rPr>
              <a:t>Wenn ihr</a:t>
            </a:r>
            <a:r>
              <a:rPr lang="de-DE" sz="1800" dirty="0">
                <a:solidFill>
                  <a:srgbClr val="000000"/>
                </a:solidFill>
                <a:effectLst/>
                <a:latin typeface="Aptos" panose="020B0004020202020204" pitchFamily="34" charset="0"/>
              </a:rPr>
              <a:t> fertig seid, löschst du den gesamten Sketch und zeichnest eine neue 	</a:t>
            </a:r>
            <a:r>
              <a:rPr lang="de-DE" sz="1800" dirty="0">
                <a:solidFill>
                  <a:srgbClr val="000000"/>
                </a:solidFill>
                <a:latin typeface="Aptos" panose="020B0004020202020204" pitchFamily="34" charset="0"/>
              </a:rPr>
              <a:t>Formenwelt - </a:t>
            </a:r>
            <a:r>
              <a:rPr lang="de-DE" sz="1800" dirty="0">
                <a:solidFill>
                  <a:srgbClr val="000000"/>
                </a:solidFill>
                <a:effectLst/>
                <a:latin typeface="Aptos" panose="020B0004020202020204" pitchFamily="34" charset="0"/>
              </a:rPr>
              <a:t>Kreise und Dreiecke, 4 von jeder Sorte. </a:t>
            </a:r>
            <a:br>
              <a:rPr lang="de-DE" sz="1800" dirty="0">
                <a:solidFill>
                  <a:srgbClr val="000000"/>
                </a:solidFill>
                <a:effectLst/>
                <a:latin typeface="Aptos" panose="020B0004020202020204" pitchFamily="34" charset="0"/>
              </a:rPr>
            </a:br>
            <a:r>
              <a:rPr lang="de-DE" sz="1800" dirty="0">
                <a:solidFill>
                  <a:srgbClr val="000000"/>
                </a:solidFill>
                <a:effectLst/>
                <a:latin typeface="Aptos" panose="020B0004020202020204" pitchFamily="34" charset="0"/>
              </a:rPr>
              <a:t>	Wiederholt den Aufgabenverlauf in getauschten Rollen</a:t>
            </a:r>
            <a:r>
              <a:rPr lang="de-DE" sz="1800" dirty="0">
                <a:solidFill>
                  <a:srgbClr val="000000"/>
                </a:solidFill>
                <a:latin typeface="Aptos" panose="020B0004020202020204" pitchFamily="34" charset="0"/>
              </a:rPr>
              <a:t> </a:t>
            </a:r>
            <a:r>
              <a:rPr lang="de-DE" sz="1800" dirty="0">
                <a:effectLst/>
                <a:latin typeface="Aptos" panose="020B0004020202020204" pitchFamily="34" charset="0"/>
              </a:rPr>
              <a:t>(Siehe Person B).</a:t>
            </a:r>
            <a:br>
              <a:rPr lang="de-DE" sz="2200" dirty="0">
                <a:effectLst/>
                <a:latin typeface="Aptos" panose="020B0004020202020204" pitchFamily="34" charset="0"/>
              </a:rPr>
            </a:br>
            <a:br>
              <a:rPr lang="de-DE" sz="2200" dirty="0">
                <a:effectLst/>
                <a:latin typeface="Aptos" panose="020B0004020202020204" pitchFamily="34" charset="0"/>
              </a:rPr>
            </a:br>
            <a:r>
              <a:rPr lang="de-DE" sz="2200" dirty="0">
                <a:effectLst/>
                <a:latin typeface="Aptos" panose="020B0004020202020204" pitchFamily="34" charset="0"/>
              </a:rPr>
              <a:t> </a:t>
            </a:r>
            <a:br>
              <a:rPr lang="de-DE" sz="2200" dirty="0">
                <a:effectLst/>
                <a:latin typeface="Aptos" panose="020B0004020202020204" pitchFamily="34" charset="0"/>
              </a:rPr>
            </a:br>
            <a:br>
              <a:rPr lang="de-DE" sz="2200" dirty="0">
                <a:solidFill>
                  <a:srgbClr val="000000"/>
                </a:solidFill>
                <a:effectLst/>
                <a:latin typeface="Aptos" panose="020B0004020202020204" pitchFamily="34" charset="0"/>
              </a:rPr>
            </a:br>
            <a:br>
              <a:rPr lang="de-DE" sz="2200" dirty="0">
                <a:solidFill>
                  <a:srgbClr val="000000"/>
                </a:solidFill>
                <a:effectLst/>
                <a:latin typeface="Aptos" panose="020B0004020202020204" pitchFamily="34" charset="0"/>
              </a:rPr>
            </a:br>
            <a:br>
              <a:rPr lang="de-DE" sz="2200" dirty="0">
                <a:solidFill>
                  <a:srgbClr val="000000"/>
                </a:solidFill>
                <a:effectLst/>
                <a:latin typeface="Aptos" panose="020B0004020202020204" pitchFamily="34" charset="0"/>
              </a:rPr>
            </a:br>
            <a:br>
              <a:rPr lang="de-DE" sz="2200" dirty="0">
                <a:solidFill>
                  <a:srgbClr val="000000"/>
                </a:solidFill>
                <a:effectLst/>
                <a:latin typeface="Aptos" panose="020B0004020202020204" pitchFamily="34" charset="0"/>
              </a:rPr>
            </a:br>
            <a:br>
              <a:rPr lang="de-DE" sz="1000" dirty="0">
                <a:effectLst/>
                <a:latin typeface="Aptos" panose="020B0004020202020204" pitchFamily="34" charset="0"/>
              </a:rPr>
            </a:br>
            <a:r>
              <a:rPr lang="de-DE" sz="2200" dirty="0">
                <a:solidFill>
                  <a:srgbClr val="000000"/>
                </a:solidFill>
                <a:effectLst/>
                <a:latin typeface="Aptos" panose="020B0004020202020204" pitchFamily="34" charset="0"/>
              </a:rPr>
              <a:t> 	</a:t>
            </a:r>
            <a:endParaRPr lang="de-DE" sz="2200" dirty="0">
              <a:effectLst/>
              <a:latin typeface="Aptos" panose="020B0004020202020204" pitchFamily="34" charset="0"/>
            </a:endParaRPr>
          </a:p>
        </p:txBody>
      </p:sp>
      <p:grpSp>
        <p:nvGrpSpPr>
          <p:cNvPr id="10" name="Gruppieren 9">
            <a:extLst>
              <a:ext uri="{FF2B5EF4-FFF2-40B4-BE49-F238E27FC236}">
                <a16:creationId xmlns:a16="http://schemas.microsoft.com/office/drawing/2014/main" id="{7DEB2259-2C22-4644-9EEA-086A62FA316C}"/>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DBE7603A-9A43-4F9F-A45F-F4CE13FA2B21}"/>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a:extLst>
                <a:ext uri="{FF2B5EF4-FFF2-40B4-BE49-F238E27FC236}">
                  <a16:creationId xmlns:a16="http://schemas.microsoft.com/office/drawing/2014/main" id="{362AA8CC-F8FE-4109-8E3D-4FFDB6BEB741}"/>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2" name="Grafik 1">
            <a:extLst>
              <a:ext uri="{FF2B5EF4-FFF2-40B4-BE49-F238E27FC236}">
                <a16:creationId xmlns:a16="http://schemas.microsoft.com/office/drawing/2014/main" id="{503CE6AC-B120-FDB0-40AD-188AEFAB7B11}"/>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51384" y="4209658"/>
            <a:ext cx="1698972" cy="1698972"/>
          </a:xfrm>
          <a:prstGeom prst="rect">
            <a:avLst/>
          </a:prstGeom>
        </p:spPr>
      </p:pic>
      <p:pic>
        <p:nvPicPr>
          <p:cNvPr id="6" name="Grafik 5">
            <a:extLst>
              <a:ext uri="{FF2B5EF4-FFF2-40B4-BE49-F238E27FC236}">
                <a16:creationId xmlns:a16="http://schemas.microsoft.com/office/drawing/2014/main" id="{782F8F03-9613-26A6-ED43-84322FB5E44A}"/>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123813" y="866028"/>
            <a:ext cx="2088232" cy="2088232"/>
          </a:xfrm>
          <a:prstGeom prst="rect">
            <a:avLst/>
          </a:prstGeom>
        </p:spPr>
      </p:pic>
      <p:sp>
        <p:nvSpPr>
          <p:cNvPr id="15" name="Textfeld 14">
            <a:extLst>
              <a:ext uri="{FF2B5EF4-FFF2-40B4-BE49-F238E27FC236}">
                <a16:creationId xmlns:a16="http://schemas.microsoft.com/office/drawing/2014/main" id="{4D2C950A-5F03-41BE-B598-8B4564403DB9}"/>
              </a:ext>
            </a:extLst>
          </p:cNvPr>
          <p:cNvSpPr txBox="1"/>
          <p:nvPr/>
        </p:nvSpPr>
        <p:spPr bwMode="auto">
          <a:xfrm>
            <a:off x="11064553" y="6376208"/>
            <a:ext cx="1008111" cy="369332"/>
          </a:xfrm>
          <a:prstGeom prst="rect">
            <a:avLst/>
          </a:prstGeom>
          <a:noFill/>
        </p:spPr>
        <p:txBody>
          <a:bodyPr wrap="square" rtlCol="0">
            <a:spAutoFit/>
          </a:bodyPr>
          <a:lstStyle/>
          <a:p>
            <a:r>
              <a:rPr lang="de-DE" b="1" dirty="0"/>
              <a:t>Karte 12 </a:t>
            </a:r>
          </a:p>
        </p:txBody>
      </p:sp>
      <p:sp>
        <p:nvSpPr>
          <p:cNvPr id="17" name="Titel 1">
            <a:extLst>
              <a:ext uri="{FF2B5EF4-FFF2-40B4-BE49-F238E27FC236}">
                <a16:creationId xmlns:a16="http://schemas.microsoft.com/office/drawing/2014/main" id="{6E1CD0B0-D81B-461D-80EB-4121BE5C5B3C}"/>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Formenwelt 		2/2  				Person A </a:t>
            </a:r>
          </a:p>
        </p:txBody>
      </p:sp>
      <p:sp>
        <p:nvSpPr>
          <p:cNvPr id="11" name="Ellipse 10">
            <a:extLst>
              <a:ext uri="{FF2B5EF4-FFF2-40B4-BE49-F238E27FC236}">
                <a16:creationId xmlns:a16="http://schemas.microsoft.com/office/drawing/2014/main" id="{F3F44ED8-03AD-4108-8313-6B0D518425B6}"/>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3" name="Grafik 12">
            <a:extLst>
              <a:ext uri="{FF2B5EF4-FFF2-40B4-BE49-F238E27FC236}">
                <a16:creationId xmlns:a16="http://schemas.microsoft.com/office/drawing/2014/main" id="{3E4EADB9-BA30-4EC7-8638-BA52E876799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30382314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5B0271F4-6D1D-CC17-E23A-646743C1234F}"/>
            </a:ext>
          </a:extLst>
        </p:cNvPr>
        <p:cNvGrpSpPr/>
        <p:nvPr/>
      </p:nvGrpSpPr>
      <p:grpSpPr bwMode="auto">
        <a:xfrm>
          <a:off x="0" y="0"/>
          <a:ext cx="0" cy="0"/>
          <a:chOff x="0" y="0"/>
          <a:chExt cx="0" cy="0"/>
        </a:xfrm>
      </p:grpSpPr>
      <p:sp>
        <p:nvSpPr>
          <p:cNvPr id="4" name="Titel 3">
            <a:extLst>
              <a:ext uri="{FF2B5EF4-FFF2-40B4-BE49-F238E27FC236}">
                <a16:creationId xmlns:a16="http://schemas.microsoft.com/office/drawing/2014/main" id="{CF865A15-08B9-E1FD-8818-242D24902BB8}"/>
              </a:ext>
            </a:extLst>
          </p:cNvPr>
          <p:cNvSpPr>
            <a:spLocks noGrp="1"/>
          </p:cNvSpPr>
          <p:nvPr>
            <p:ph type="ctrTitle" idx="4294967295"/>
          </p:nvPr>
        </p:nvSpPr>
        <p:spPr bwMode="auto">
          <a:xfrm>
            <a:off x="2233186" y="1134037"/>
            <a:ext cx="9560497" cy="5247291"/>
          </a:xfrm>
          <a:solidFill>
            <a:schemeClr val="bg1"/>
          </a:solidFill>
          <a:ln w="28575">
            <a:noFill/>
          </a:ln>
        </p:spPr>
        <p:txBody>
          <a:bodyPr/>
          <a:lstStyle/>
          <a:p>
            <a:pPr>
              <a:spcAft>
                <a:spcPts val="800"/>
              </a:spcAft>
            </a:pPr>
            <a:r>
              <a:rPr lang="de-DE" sz="1800" dirty="0">
                <a:solidFill>
                  <a:srgbClr val="000000"/>
                </a:solidFill>
                <a:latin typeface="Aptos" panose="020B0004020202020204" pitchFamily="34" charset="0"/>
              </a:rPr>
              <a:t>1a)	D</a:t>
            </a:r>
            <a:r>
              <a:rPr lang="de-DE" sz="1800" dirty="0">
                <a:solidFill>
                  <a:srgbClr val="000000"/>
                </a:solidFill>
                <a:effectLst/>
                <a:latin typeface="Aptos" panose="020B0004020202020204" pitchFamily="34" charset="0"/>
              </a:rPr>
              <a:t>u startest </a:t>
            </a:r>
            <a:r>
              <a:rPr lang="de-DE" sz="1800" b="1" dirty="0">
                <a:solidFill>
                  <a:srgbClr val="000000"/>
                </a:solidFill>
                <a:effectLst/>
                <a:latin typeface="Aptos" panose="020B0004020202020204" pitchFamily="34" charset="0"/>
              </a:rPr>
              <a:t>mit</a:t>
            </a:r>
            <a:r>
              <a:rPr lang="de-DE" sz="1800" dirty="0">
                <a:solidFill>
                  <a:srgbClr val="000000"/>
                </a:solidFill>
                <a:effectLst/>
                <a:latin typeface="Aptos" panose="020B0004020202020204" pitchFamily="34" charset="0"/>
              </a:rPr>
              <a:t> der Brille. Stelle eine Farbe und einen Pinselstrich ein und übergib 	dann den Controller an dein Teammitglied. </a:t>
            </a:r>
            <a:br>
              <a:rPr lang="de-DE" sz="1800" dirty="0">
                <a:solidFill>
                  <a:srgbClr val="000000"/>
                </a:solidFill>
                <a:latin typeface="Aptos" panose="020B0004020202020204" pitchFamily="34" charset="0"/>
              </a:rPr>
            </a:br>
            <a:br>
              <a:rPr lang="de-DE" sz="1800" dirty="0">
                <a:solidFill>
                  <a:srgbClr val="000000"/>
                </a:solidFill>
                <a:effectLst/>
                <a:latin typeface="Aptos" panose="020B0004020202020204" pitchFamily="34" charset="0"/>
              </a:rPr>
            </a:br>
            <a:r>
              <a:rPr lang="de-DE" sz="1800" dirty="0">
                <a:solidFill>
                  <a:srgbClr val="000000"/>
                </a:solidFill>
                <a:latin typeface="Aptos" panose="020B0004020202020204" pitchFamily="34" charset="0"/>
              </a:rPr>
              <a:t>b)	Dir</a:t>
            </a:r>
            <a:r>
              <a:rPr lang="de-DE" sz="1800" dirty="0">
                <a:solidFill>
                  <a:srgbClr val="000000"/>
                </a:solidFill>
                <a:effectLst/>
                <a:latin typeface="Aptos" panose="020B0004020202020204" pitchFamily="34" charset="0"/>
              </a:rPr>
              <a:t> werden nun Raumformen und Linien in deinen VR-Raum gemalt. Beobachte wie sich 	die räumlichen Strukturen bilden. Nimm diese Impulse auf und übertrage sie in 	Bewegung.</a:t>
            </a:r>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Verfolge die Linien mit unterschiedlichen Körperteilen z.B. mit dem 	Bauchnabel, Kopf</a:t>
            </a:r>
            <a:r>
              <a:rPr lang="de-DE" sz="1800" dirty="0">
                <a:solidFill>
                  <a:srgbClr val="000000"/>
                </a:solidFill>
                <a:latin typeface="Aptos" panose="020B0004020202020204" pitchFamily="34" charset="0"/>
              </a:rPr>
              <a:t> oder</a:t>
            </a:r>
            <a:r>
              <a:rPr lang="de-DE" sz="1800" dirty="0">
                <a:solidFill>
                  <a:srgbClr val="000000"/>
                </a:solidFill>
                <a:effectLst/>
                <a:latin typeface="Aptos" panose="020B0004020202020204" pitchFamily="34" charset="0"/>
              </a:rPr>
              <a:t> Knie… . Erkunde auch, was deine </a:t>
            </a:r>
            <a:r>
              <a:rPr lang="de-DE" sz="1800" i="1" dirty="0">
                <a:solidFill>
                  <a:srgbClr val="000000"/>
                </a:solidFill>
                <a:effectLst/>
                <a:latin typeface="Aptos" panose="020B0004020202020204" pitchFamily="34" charset="0"/>
              </a:rPr>
              <a:t>Arme</a:t>
            </a:r>
            <a:r>
              <a:rPr lang="de-DE" sz="1800" dirty="0">
                <a:solidFill>
                  <a:srgbClr val="000000"/>
                </a:solidFill>
                <a:effectLst/>
                <a:latin typeface="Aptos" panose="020B0004020202020204" pitchFamily="34" charset="0"/>
              </a:rPr>
              <a:t> währenddessen 	machen können.</a:t>
            </a:r>
            <a:br>
              <a:rPr lang="de-DE" sz="1800" dirty="0">
                <a:solidFill>
                  <a:srgbClr val="000000"/>
                </a:solidFill>
                <a:effectLst/>
                <a:latin typeface="Aptos" panose="020B0004020202020204" pitchFamily="34" charset="0"/>
              </a:rPr>
            </a:br>
            <a:br>
              <a:rPr lang="de-DE" sz="1800" dirty="0">
                <a:solidFill>
                  <a:srgbClr val="000000"/>
                </a:solidFill>
                <a:effectLst/>
                <a:latin typeface="Aptos" panose="020B0004020202020204" pitchFamily="34" charset="0"/>
              </a:rPr>
            </a:br>
            <a:r>
              <a:rPr lang="de-DE" sz="1800" b="1" dirty="0">
                <a:solidFill>
                  <a:srgbClr val="000000"/>
                </a:solidFill>
                <a:effectLst/>
                <a:latin typeface="Aptos" panose="020B0004020202020204" pitchFamily="34" charset="0"/>
              </a:rPr>
              <a:t>Erweiterung:</a:t>
            </a:r>
            <a:br>
              <a:rPr lang="de-DE" sz="1800" dirty="0">
                <a:effectLst/>
                <a:latin typeface="Aptos" panose="020B0004020202020204" pitchFamily="34" charset="0"/>
              </a:rPr>
            </a:br>
            <a:r>
              <a:rPr lang="de-DE" sz="1800" dirty="0">
                <a:solidFill>
                  <a:srgbClr val="000000"/>
                </a:solidFill>
                <a:effectLst/>
                <a:latin typeface="Aptos" panose="020B0004020202020204" pitchFamily="34" charset="0"/>
              </a:rPr>
              <a:t>Dein Teammitglied gibt dir weitere Bewegungsaufgaben, beispielsweise Wechsel im </a:t>
            </a:r>
            <a:r>
              <a:rPr lang="de-DE" sz="1800" b="1" dirty="0">
                <a:solidFill>
                  <a:srgbClr val="000000"/>
                </a:solidFill>
                <a:effectLst/>
                <a:latin typeface="Aptos" panose="020B0004020202020204" pitchFamily="34" charset="0"/>
              </a:rPr>
              <a:t>Tempo</a:t>
            </a:r>
            <a:r>
              <a:rPr lang="de-DE" sz="1800" dirty="0">
                <a:solidFill>
                  <a:srgbClr val="000000"/>
                </a:solidFill>
                <a:latin typeface="Aptos" panose="020B0004020202020204" pitchFamily="34" charset="0"/>
              </a:rPr>
              <a:t> (z.B Zeitlupe oder so schnell wie du kannst) oder </a:t>
            </a:r>
            <a:r>
              <a:rPr lang="de-DE" sz="1800" dirty="0">
                <a:solidFill>
                  <a:srgbClr val="000000"/>
                </a:solidFill>
                <a:effectLst/>
                <a:latin typeface="Aptos" panose="020B0004020202020204" pitchFamily="34" charset="0"/>
              </a:rPr>
              <a:t>zwischen Bewegungsfluss und Stopps, vor. </a:t>
            </a:r>
            <a:r>
              <a:rPr lang="de-DE" sz="1800" dirty="0">
                <a:solidFill>
                  <a:srgbClr val="000000"/>
                </a:solidFill>
                <a:latin typeface="Aptos" panose="020B0004020202020204" pitchFamily="34" charset="0"/>
              </a:rPr>
              <a:t>Findet ein Ende und nehmt euch Zeit das Gebilde anzuschauen. Erst du dann dein Teammitglied. Zieht den Sketch mal riesen groß und mal ganz klein.</a:t>
            </a:r>
            <a:br>
              <a:rPr lang="de-DE" sz="1800" dirty="0">
                <a:effectLst/>
                <a:latin typeface="Aptos" panose="020B0004020202020204" pitchFamily="34" charset="0"/>
              </a:rPr>
            </a:br>
            <a:r>
              <a:rPr lang="de-DE" sz="2200" dirty="0">
                <a:solidFill>
                  <a:srgbClr val="000000"/>
                </a:solidFill>
                <a:effectLst/>
                <a:latin typeface="Aptos" panose="020B0004020202020204" pitchFamily="34" charset="0"/>
              </a:rPr>
              <a:t>	</a:t>
            </a:r>
            <a:br>
              <a:rPr lang="de-DE" sz="2200" dirty="0">
                <a:effectLst/>
                <a:latin typeface="Aptos" panose="020B0004020202020204" pitchFamily="34" charset="0"/>
              </a:rPr>
            </a:br>
            <a:r>
              <a:rPr lang="de-DE" sz="1800" dirty="0">
                <a:solidFill>
                  <a:srgbClr val="000000"/>
                </a:solidFill>
                <a:latin typeface="Aptos" panose="020B0004020202020204" pitchFamily="34" charset="0"/>
              </a:rPr>
              <a:t>c) 	Tauscht euch ohne Brille über das aus, was ihr erlebt und empfunden habt.</a:t>
            </a:r>
            <a:br>
              <a:rPr lang="de-DE" sz="1800" dirty="0">
                <a:latin typeface="Aptos" panose="020B0004020202020204" pitchFamily="34" charset="0"/>
              </a:rPr>
            </a:b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d)	Wechselt nun die Rollen und wiederholt die Aufgaben. Der gesamte Sketch sollte für 	die neue Runde gelöscht werden.</a:t>
            </a:r>
            <a:br>
              <a:rPr lang="de-DE" sz="2200" dirty="0">
                <a:effectLst/>
                <a:latin typeface="Aptos" panose="020B0004020202020204" pitchFamily="34" charset="0"/>
              </a:rPr>
            </a:br>
            <a:br>
              <a:rPr lang="de-DE" sz="2200" dirty="0">
                <a:effectLst/>
                <a:latin typeface="Aptos" panose="020B0004020202020204" pitchFamily="34" charset="0"/>
              </a:rPr>
            </a:br>
            <a:r>
              <a:rPr lang="de-DE" sz="2200" dirty="0">
                <a:effectLst/>
                <a:latin typeface="Aptos" panose="020B0004020202020204" pitchFamily="34" charset="0"/>
              </a:rPr>
              <a:t> </a:t>
            </a:r>
            <a:br>
              <a:rPr lang="de-DE" sz="2200" dirty="0">
                <a:effectLst/>
                <a:latin typeface="Aptos" panose="020B0004020202020204" pitchFamily="34" charset="0"/>
              </a:rPr>
            </a:br>
            <a:br>
              <a:rPr lang="de-DE" sz="2200" dirty="0">
                <a:solidFill>
                  <a:srgbClr val="000000"/>
                </a:solidFill>
                <a:effectLst/>
                <a:latin typeface="Aptos" panose="020B0004020202020204" pitchFamily="34" charset="0"/>
              </a:rPr>
            </a:br>
            <a:br>
              <a:rPr lang="de-DE" sz="2200" dirty="0">
                <a:solidFill>
                  <a:srgbClr val="000000"/>
                </a:solidFill>
                <a:effectLst/>
                <a:latin typeface="Aptos" panose="020B0004020202020204" pitchFamily="34" charset="0"/>
              </a:rPr>
            </a:br>
            <a:br>
              <a:rPr lang="de-DE" sz="2200" dirty="0">
                <a:solidFill>
                  <a:srgbClr val="000000"/>
                </a:solidFill>
                <a:effectLst/>
                <a:latin typeface="Aptos" panose="020B0004020202020204" pitchFamily="34" charset="0"/>
              </a:rPr>
            </a:br>
            <a:endParaRPr lang="de-DE" sz="2200" dirty="0">
              <a:effectLst/>
              <a:latin typeface="Aptos" panose="020B0004020202020204" pitchFamily="34" charset="0"/>
            </a:endParaRPr>
          </a:p>
        </p:txBody>
      </p:sp>
      <p:sp>
        <p:nvSpPr>
          <p:cNvPr id="9" name="Titel 1">
            <a:extLst>
              <a:ext uri="{FF2B5EF4-FFF2-40B4-BE49-F238E27FC236}">
                <a16:creationId xmlns:a16="http://schemas.microsoft.com/office/drawing/2014/main" id="{D83B4F90-241F-9583-7ACE-DCB40148087A}"/>
              </a:ext>
            </a:extLst>
          </p:cNvPr>
          <p:cNvSpPr txBox="1">
            <a:spLocks/>
          </p:cNvSpPr>
          <p:nvPr/>
        </p:nvSpPr>
        <p:spPr bwMode="auto">
          <a:xfrm>
            <a:off x="5039542" y="249951"/>
            <a:ext cx="6336705" cy="597457"/>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500" b="1" dirty="0">
                <a:solidFill>
                  <a:schemeClr val="bg1"/>
                </a:solidFill>
                <a:latin typeface="Aptos" panose="020B0004020202020204" pitchFamily="34" charset="0"/>
              </a:rPr>
              <a:t>Controllerwechsel 1/2</a:t>
            </a:r>
          </a:p>
        </p:txBody>
      </p:sp>
      <p:grpSp>
        <p:nvGrpSpPr>
          <p:cNvPr id="10" name="Gruppieren 9">
            <a:extLst>
              <a:ext uri="{FF2B5EF4-FFF2-40B4-BE49-F238E27FC236}">
                <a16:creationId xmlns:a16="http://schemas.microsoft.com/office/drawing/2014/main" id="{BD75E246-6A70-4D43-8315-A49F870FFA9A}"/>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CA2C811A-DC30-4E23-A0B4-6616B6E4D122}"/>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a:extLst>
                <a:ext uri="{FF2B5EF4-FFF2-40B4-BE49-F238E27FC236}">
                  <a16:creationId xmlns:a16="http://schemas.microsoft.com/office/drawing/2014/main" id="{648F3F91-2DAB-4132-9A7A-804E00153514}"/>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2" name="Grafik 1">
            <a:extLst>
              <a:ext uri="{FF2B5EF4-FFF2-40B4-BE49-F238E27FC236}">
                <a16:creationId xmlns:a16="http://schemas.microsoft.com/office/drawing/2014/main" id="{639BD2ED-7521-84B3-B18E-31897776FB70}"/>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407367" y="3645024"/>
            <a:ext cx="1698972" cy="1698972"/>
          </a:xfrm>
          <a:prstGeom prst="rect">
            <a:avLst/>
          </a:prstGeom>
        </p:spPr>
      </p:pic>
      <p:pic>
        <p:nvPicPr>
          <p:cNvPr id="6" name="Grafik 5">
            <a:extLst>
              <a:ext uri="{FF2B5EF4-FFF2-40B4-BE49-F238E27FC236}">
                <a16:creationId xmlns:a16="http://schemas.microsoft.com/office/drawing/2014/main" id="{D546B9E1-AB65-75A0-FA00-81D3BBEEB251}"/>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123813" y="866028"/>
            <a:ext cx="2088232" cy="2088232"/>
          </a:xfrm>
          <a:prstGeom prst="rect">
            <a:avLst/>
          </a:prstGeom>
        </p:spPr>
      </p:pic>
      <p:sp>
        <p:nvSpPr>
          <p:cNvPr id="15" name="Textfeld 14">
            <a:extLst>
              <a:ext uri="{FF2B5EF4-FFF2-40B4-BE49-F238E27FC236}">
                <a16:creationId xmlns:a16="http://schemas.microsoft.com/office/drawing/2014/main" id="{D81D0E9C-7589-430A-AD18-71A1405ABC58}"/>
              </a:ext>
            </a:extLst>
          </p:cNvPr>
          <p:cNvSpPr txBox="1"/>
          <p:nvPr/>
        </p:nvSpPr>
        <p:spPr bwMode="auto">
          <a:xfrm>
            <a:off x="11064553" y="6376208"/>
            <a:ext cx="1008111" cy="369332"/>
          </a:xfrm>
          <a:prstGeom prst="rect">
            <a:avLst/>
          </a:prstGeom>
          <a:noFill/>
        </p:spPr>
        <p:txBody>
          <a:bodyPr wrap="square" rtlCol="0">
            <a:spAutoFit/>
          </a:bodyPr>
          <a:lstStyle/>
          <a:p>
            <a:r>
              <a:rPr lang="de-DE" b="1" dirty="0"/>
              <a:t>Karte 13 </a:t>
            </a:r>
          </a:p>
        </p:txBody>
      </p:sp>
      <p:sp>
        <p:nvSpPr>
          <p:cNvPr id="17" name="Titel 1">
            <a:extLst>
              <a:ext uri="{FF2B5EF4-FFF2-40B4-BE49-F238E27FC236}">
                <a16:creationId xmlns:a16="http://schemas.microsoft.com/office/drawing/2014/main" id="{90F8C839-DE8F-4E78-B3F1-0D0A7A96D838}"/>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Führen und folgen 	1/1  				Person A </a:t>
            </a:r>
          </a:p>
        </p:txBody>
      </p:sp>
      <p:sp>
        <p:nvSpPr>
          <p:cNvPr id="13" name="Ellipse 12">
            <a:extLst>
              <a:ext uri="{FF2B5EF4-FFF2-40B4-BE49-F238E27FC236}">
                <a16:creationId xmlns:a16="http://schemas.microsoft.com/office/drawing/2014/main" id="{2E891A39-E568-4846-8FE2-D5E90F84B7F3}"/>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8" name="Grafik 17">
            <a:extLst>
              <a:ext uri="{FF2B5EF4-FFF2-40B4-BE49-F238E27FC236}">
                <a16:creationId xmlns:a16="http://schemas.microsoft.com/office/drawing/2014/main" id="{2E55C1CF-7E4B-4F74-A478-8D74105894D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5370678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1" t="-2491" r="4963" b="305"/>
          <a:stretch/>
        </p:blipFill>
        <p:spPr bwMode="auto">
          <a:xfrm>
            <a:off x="-10838" y="-171400"/>
            <a:ext cx="4899068" cy="7029400"/>
          </a:xfrm>
          <a:prstGeom prst="rect">
            <a:avLst/>
          </a:prstGeom>
        </p:spPr>
      </p:pic>
      <p:sp>
        <p:nvSpPr>
          <p:cNvPr id="9" name="Ellipse 8">
            <a:extLst>
              <a:ext uri="{FF2B5EF4-FFF2-40B4-BE49-F238E27FC236}">
                <a16:creationId xmlns:a16="http://schemas.microsoft.com/office/drawing/2014/main" id="{8742D29D-9F93-48A5-85E6-E40DE43A271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5" name="Grafik 13">
            <a:extLst>
              <a:ext uri="{FF2B5EF4-FFF2-40B4-BE49-F238E27FC236}">
                <a16:creationId xmlns:a16="http://schemas.microsoft.com/office/drawing/2014/main" id="{3E24D33E-66F2-47EB-BBA4-AE542CA555C2}"/>
              </a:ext>
            </a:extLst>
          </p:cNvPr>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8472264" y="6093296"/>
            <a:ext cx="1636417" cy="367735"/>
          </a:xfrm>
          <a:prstGeom prst="rect">
            <a:avLst/>
          </a:prstGeom>
        </p:spPr>
      </p:pic>
      <p:sp>
        <p:nvSpPr>
          <p:cNvPr id="11" name="Textfeld 10">
            <a:extLst>
              <a:ext uri="{FF2B5EF4-FFF2-40B4-BE49-F238E27FC236}">
                <a16:creationId xmlns:a16="http://schemas.microsoft.com/office/drawing/2014/main" id="{2E1CAF28-10AA-49CA-8102-1EFD33E4DA71}"/>
              </a:ext>
            </a:extLst>
          </p:cNvPr>
          <p:cNvSpPr txBox="1"/>
          <p:nvPr/>
        </p:nvSpPr>
        <p:spPr>
          <a:xfrm>
            <a:off x="3935760" y="2636912"/>
            <a:ext cx="2880320" cy="923330"/>
          </a:xfrm>
          <a:prstGeom prst="rect">
            <a:avLst/>
          </a:prstGeom>
          <a:noFill/>
        </p:spPr>
        <p:txBody>
          <a:bodyPr wrap="squar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5400" b="1" i="0" u="none" strike="noStrike" kern="0" cap="none" spc="0" normalizeH="0" baseline="0" noProof="0" dirty="0">
                <a:ln>
                  <a:noFill/>
                </a:ln>
                <a:solidFill>
                  <a:prstClr val="black"/>
                </a:solidFill>
                <a:effectLst/>
                <a:uLnTx/>
                <a:uFillTx/>
                <a:latin typeface="Aptos"/>
                <a:ea typeface="+mn-ea"/>
                <a:cs typeface="+mn-cs"/>
              </a:rPr>
              <a:t>VR Move </a:t>
            </a:r>
            <a:endParaRPr kumimoji="0" lang="de-DE" sz="54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pic>
        <p:nvPicPr>
          <p:cNvPr id="13" name="Grafik 12">
            <a:extLst>
              <a:ext uri="{FF2B5EF4-FFF2-40B4-BE49-F238E27FC236}">
                <a16:creationId xmlns:a16="http://schemas.microsoft.com/office/drawing/2014/main" id="{0C2E1AB8-F38F-4E49-9A7E-822D08C248A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3272" y="5973837"/>
            <a:ext cx="2386584" cy="734568"/>
          </a:xfrm>
          <a:prstGeom prst="rect">
            <a:avLst/>
          </a:prstGeom>
        </p:spPr>
      </p:pic>
      <p:pic>
        <p:nvPicPr>
          <p:cNvPr id="1026" name="Picture 2">
            <a:extLst>
              <a:ext uri="{FF2B5EF4-FFF2-40B4-BE49-F238E27FC236}">
                <a16:creationId xmlns:a16="http://schemas.microsoft.com/office/drawing/2014/main" id="{F36F2815-C652-4AAA-BFF5-6EE7FF88BCE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08840" y="6102615"/>
            <a:ext cx="2360295" cy="605790"/>
          </a:xfrm>
          <a:prstGeom prst="rect">
            <a:avLst/>
          </a:prstGeom>
          <a:noFill/>
          <a:extLst>
            <a:ext uri="{909E8E84-426E-40DD-AFC4-6F175D3DCCD1}">
              <a14:hiddenFill xmlns:a14="http://schemas.microsoft.com/office/drawing/2010/main">
                <a:solidFill>
                  <a:srgbClr val="FFFFFF"/>
                </a:solidFill>
              </a14:hiddenFill>
            </a:ext>
          </a:extLst>
        </p:spPr>
      </p:pic>
      <p:pic>
        <p:nvPicPr>
          <p:cNvPr id="17" name="Grafik 16">
            <a:extLst>
              <a:ext uri="{FF2B5EF4-FFF2-40B4-BE49-F238E27FC236}">
                <a16:creationId xmlns:a16="http://schemas.microsoft.com/office/drawing/2014/main" id="{48FA5A0B-7254-4E18-91B2-254F59BEBC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90472" y="118195"/>
            <a:ext cx="2746248" cy="1258824"/>
          </a:xfrm>
          <a:prstGeom prst="rect">
            <a:avLst/>
          </a:prstGeom>
        </p:spPr>
      </p:pic>
      <p:pic>
        <p:nvPicPr>
          <p:cNvPr id="12" name="Grafik 11">
            <a:extLst>
              <a:ext uri="{FF2B5EF4-FFF2-40B4-BE49-F238E27FC236}">
                <a16:creationId xmlns:a16="http://schemas.microsoft.com/office/drawing/2014/main" id="{7BFA4C7D-37C0-408E-85E1-819515DA8F3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pic>
        <p:nvPicPr>
          <p:cNvPr id="15" name="Grafik 14">
            <a:extLst>
              <a:ext uri="{FF2B5EF4-FFF2-40B4-BE49-F238E27FC236}">
                <a16:creationId xmlns:a16="http://schemas.microsoft.com/office/drawing/2014/main" id="{FB1F76F5-FC15-4673-8012-56E507198A6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548537" y="5884649"/>
            <a:ext cx="1636417" cy="873446"/>
          </a:xfrm>
          <a:prstGeom prst="rect">
            <a:avLst/>
          </a:prstGeom>
        </p:spPr>
      </p:pic>
    </p:spTree>
    <p:extLst>
      <p:ext uri="{BB962C8B-B14F-4D97-AF65-F5344CB8AC3E}">
        <p14:creationId xmlns:p14="http://schemas.microsoft.com/office/powerpoint/2010/main" val="11119307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0CBB9BDA-4A0C-E7C2-F9F7-7E41DBAF065A}"/>
            </a:ext>
          </a:extLst>
        </p:cNvPr>
        <p:cNvGrpSpPr/>
        <p:nvPr/>
      </p:nvGrpSpPr>
      <p:grpSpPr bwMode="auto">
        <a:xfrm>
          <a:off x="0" y="0"/>
          <a:ext cx="0" cy="0"/>
          <a:chOff x="0" y="0"/>
          <a:chExt cx="0" cy="0"/>
        </a:xfrm>
      </p:grpSpPr>
      <p:sp>
        <p:nvSpPr>
          <p:cNvPr id="4" name="Titel 3">
            <a:extLst>
              <a:ext uri="{FF2B5EF4-FFF2-40B4-BE49-F238E27FC236}">
                <a16:creationId xmlns:a16="http://schemas.microsoft.com/office/drawing/2014/main" id="{44F83E54-715C-DD81-3BE2-76C7232F5F69}"/>
              </a:ext>
            </a:extLst>
          </p:cNvPr>
          <p:cNvSpPr>
            <a:spLocks noGrp="1"/>
          </p:cNvSpPr>
          <p:nvPr>
            <p:ph type="ctrTitle" idx="4294967295"/>
          </p:nvPr>
        </p:nvSpPr>
        <p:spPr bwMode="auto">
          <a:xfrm>
            <a:off x="2212045" y="1340768"/>
            <a:ext cx="9572583" cy="4745126"/>
          </a:xfrm>
          <a:solidFill>
            <a:schemeClr val="bg1"/>
          </a:solidFill>
          <a:ln w="28575">
            <a:noFill/>
          </a:ln>
        </p:spPr>
        <p:txBody>
          <a:bodyPr/>
          <a:lstStyle/>
          <a:p>
            <a:r>
              <a:rPr lang="de-DE" sz="1800" dirty="0">
                <a:solidFill>
                  <a:srgbClr val="000000"/>
                </a:solidFill>
                <a:latin typeface="Aptos" panose="020B0004020202020204" pitchFamily="34" charset="0"/>
              </a:rPr>
              <a:t>1  a</a:t>
            </a:r>
            <a:r>
              <a:rPr lang="de-DE" sz="1800" dirty="0">
                <a:solidFill>
                  <a:srgbClr val="000000"/>
                </a:solidFill>
                <a:effectLst/>
                <a:latin typeface="Aptos" panose="020B0004020202020204" pitchFamily="34" charset="0"/>
              </a:rPr>
              <a:t>)</a:t>
            </a:r>
            <a:r>
              <a:rPr lang="de-DE" sz="1800" b="1" dirty="0">
                <a:solidFill>
                  <a:srgbClr val="000000"/>
                </a:solidFill>
                <a:effectLst/>
                <a:latin typeface="Aptos" panose="020B0004020202020204" pitchFamily="34" charset="0"/>
              </a:rPr>
              <a:t>	</a:t>
            </a:r>
            <a:r>
              <a:rPr lang="de-DE" sz="1800" dirty="0">
                <a:solidFill>
                  <a:srgbClr val="000000"/>
                </a:solidFill>
                <a:effectLst/>
                <a:latin typeface="Aptos" panose="020B0004020202020204" pitchFamily="34" charset="0"/>
              </a:rPr>
              <a:t>Du startest </a:t>
            </a:r>
            <a:r>
              <a:rPr lang="de-DE" sz="1800" b="1" dirty="0">
                <a:solidFill>
                  <a:srgbClr val="000000"/>
                </a:solidFill>
                <a:latin typeface="Aptos" panose="020B0004020202020204" pitchFamily="34" charset="0"/>
              </a:rPr>
              <a:t>mit</a:t>
            </a:r>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der Brille. Lösche den gesamten Sketch. Zeichne und bewege dich frei </a:t>
            </a:r>
            <a:r>
              <a:rPr lang="de-DE" sz="1800" i="1" dirty="0">
                <a:solidFill>
                  <a:srgbClr val="000000"/>
                </a:solidFill>
                <a:effectLst/>
                <a:latin typeface="Aptos" panose="020B0004020202020204" pitchFamily="34" charset="0"/>
              </a:rPr>
              <a:t>zur 	</a:t>
            </a:r>
            <a:r>
              <a:rPr lang="de-DE" sz="1800" dirty="0">
                <a:solidFill>
                  <a:srgbClr val="000000"/>
                </a:solidFill>
                <a:effectLst/>
                <a:latin typeface="Aptos" panose="020B0004020202020204" pitchFamily="34" charset="0"/>
              </a:rPr>
              <a:t>Musik</a:t>
            </a:r>
            <a:r>
              <a:rPr lang="de-DE" sz="1800" i="1" dirty="0">
                <a:solidFill>
                  <a:srgbClr val="000000"/>
                </a:solidFill>
                <a:effectLst/>
                <a:latin typeface="Aptos" panose="020B0004020202020204" pitchFamily="34" charset="0"/>
              </a:rPr>
              <a:t> ... </a:t>
            </a:r>
            <a:r>
              <a:rPr lang="de-DE" sz="1800" dirty="0">
                <a:effectLst/>
                <a:latin typeface="Aptos" panose="020B0004020202020204" pitchFamily="34" charset="0"/>
              </a:rPr>
              <a:t>	</a:t>
            </a:r>
            <a:br>
              <a:rPr lang="de-DE" sz="1800" dirty="0">
                <a:effectLst/>
                <a:latin typeface="Aptos" panose="020B0004020202020204" pitchFamily="34" charset="0"/>
              </a:rPr>
            </a:br>
            <a:r>
              <a:rPr lang="de-DE" sz="1800" dirty="0">
                <a:effectLst/>
                <a:latin typeface="Aptos" panose="020B0004020202020204" pitchFamily="34" charset="0"/>
              </a:rPr>
              <a:t>	1. ... auf unterschiedlichen Ebenen (</a:t>
            </a:r>
            <a:r>
              <a:rPr lang="de-DE" sz="1800" b="1" dirty="0">
                <a:effectLst/>
                <a:latin typeface="Aptos" panose="020B0004020202020204" pitchFamily="34" charset="0"/>
              </a:rPr>
              <a:t>am Boden</a:t>
            </a:r>
            <a:r>
              <a:rPr lang="de-DE" sz="1800" b="1" dirty="0">
                <a:latin typeface="Aptos" panose="020B0004020202020204" pitchFamily="34" charset="0"/>
              </a:rPr>
              <a:t> oder</a:t>
            </a:r>
            <a:r>
              <a:rPr lang="de-DE" sz="1800" b="1" dirty="0">
                <a:effectLst/>
                <a:latin typeface="Aptos" panose="020B0004020202020204" pitchFamily="34" charset="0"/>
              </a:rPr>
              <a:t> im Stand</a:t>
            </a:r>
            <a:r>
              <a:rPr lang="de-DE" sz="1800" dirty="0">
                <a:effectLst/>
                <a:latin typeface="Aptos" panose="020B0004020202020204" pitchFamily="34" charset="0"/>
              </a:rPr>
              <a:t>)</a:t>
            </a:r>
            <a:br>
              <a:rPr lang="de-DE" sz="1800" dirty="0">
                <a:latin typeface="Aptos" panose="020B0004020202020204" pitchFamily="34" charset="0"/>
              </a:rPr>
            </a:br>
            <a:r>
              <a:rPr lang="de-DE" sz="1800" dirty="0">
                <a:latin typeface="Aptos" panose="020B0004020202020204" pitchFamily="34" charset="0"/>
              </a:rPr>
              <a:t>	</a:t>
            </a:r>
            <a:r>
              <a:rPr lang="de-DE" sz="1800" dirty="0">
                <a:effectLst/>
                <a:latin typeface="Aptos" panose="020B0004020202020204" pitchFamily="34" charset="0"/>
              </a:rPr>
              <a:t>2. ... in unterschiedlichen Dimensionen (</a:t>
            </a:r>
            <a:r>
              <a:rPr lang="de-DE" sz="1800" b="1" dirty="0">
                <a:effectLst/>
                <a:latin typeface="Aptos" panose="020B0004020202020204" pitchFamily="34" charset="0"/>
              </a:rPr>
              <a:t>eng oder weit</a:t>
            </a:r>
            <a:r>
              <a:rPr lang="de-DE" sz="1800" dirty="0">
                <a:effectLst/>
                <a:latin typeface="Aptos" panose="020B0004020202020204" pitchFamily="34" charset="0"/>
              </a:rPr>
              <a:t>) – also kleine Bewegungen am 	Platz oder große Bewegungen durch den Raum</a:t>
            </a:r>
            <a:br>
              <a:rPr lang="de-DE" sz="1800" dirty="0">
                <a:effectLst/>
                <a:latin typeface="Aptos" panose="020B0004020202020204" pitchFamily="34" charset="0"/>
              </a:rPr>
            </a:br>
            <a:r>
              <a:rPr lang="de-DE" sz="1800" dirty="0">
                <a:effectLst/>
                <a:latin typeface="Aptos" panose="020B0004020202020204" pitchFamily="34" charset="0"/>
              </a:rPr>
              <a:t>	</a:t>
            </a:r>
            <a:r>
              <a:rPr lang="de-DE" sz="1800" dirty="0">
                <a:solidFill>
                  <a:srgbClr val="000000"/>
                </a:solidFill>
                <a:effectLst/>
                <a:latin typeface="Aptos" panose="020B0004020202020204" pitchFamily="34" charset="0"/>
              </a:rPr>
              <a:t>3. in </a:t>
            </a:r>
            <a:r>
              <a:rPr lang="de-DE" sz="1800" b="1" dirty="0">
                <a:solidFill>
                  <a:srgbClr val="000000"/>
                </a:solidFill>
                <a:latin typeface="Aptos" panose="020B0004020202020204" pitchFamily="34" charset="0"/>
              </a:rPr>
              <a:t>Zeitlupe</a:t>
            </a:r>
            <a:r>
              <a:rPr lang="de-DE" sz="1800" dirty="0">
                <a:solidFill>
                  <a:srgbClr val="000000"/>
                </a:solidFill>
                <a:latin typeface="Aptos" panose="020B0004020202020204" pitchFamily="34" charset="0"/>
              </a:rPr>
              <a:t> oder </a:t>
            </a:r>
            <a:r>
              <a:rPr lang="de-DE" sz="1800" b="1" dirty="0">
                <a:solidFill>
                  <a:srgbClr val="000000"/>
                </a:solidFill>
                <a:latin typeface="Aptos" panose="020B0004020202020204" pitchFamily="34" charset="0"/>
              </a:rPr>
              <a:t>Zeitraffer</a:t>
            </a:r>
            <a:br>
              <a:rPr lang="de-DE" sz="1800" dirty="0">
                <a:effectLst/>
                <a:latin typeface="Aptos" panose="020B0004020202020204" pitchFamily="34" charset="0"/>
              </a:rPr>
            </a:br>
            <a:r>
              <a:rPr lang="de-DE" sz="1800" dirty="0">
                <a:effectLst/>
                <a:latin typeface="Aptos" panose="020B0004020202020204" pitchFamily="34" charset="0"/>
              </a:rPr>
              <a:t>	</a:t>
            </a:r>
            <a:br>
              <a:rPr lang="de-DE" sz="1800" dirty="0">
                <a:effectLst/>
                <a:latin typeface="Aptos" panose="020B0004020202020204" pitchFamily="34" charset="0"/>
              </a:rPr>
            </a:br>
            <a:r>
              <a:rPr lang="de-DE" sz="1800" dirty="0">
                <a:effectLst/>
                <a:latin typeface="Aptos" panose="020B0004020202020204" pitchFamily="34" charset="0"/>
              </a:rPr>
              <a:t>	</a:t>
            </a:r>
            <a:r>
              <a:rPr lang="de-DE" sz="1800" dirty="0">
                <a:solidFill>
                  <a:srgbClr val="000000"/>
                </a:solidFill>
                <a:latin typeface="Aptos" panose="020B0004020202020204" pitchFamily="34" charset="0"/>
              </a:rPr>
              <a:t>V</a:t>
            </a:r>
            <a:r>
              <a:rPr lang="de-DE" sz="1800" dirty="0">
                <a:solidFill>
                  <a:srgbClr val="000000"/>
                </a:solidFill>
                <a:effectLst/>
                <a:latin typeface="Aptos" panose="020B0004020202020204" pitchFamily="34" charset="0"/>
              </a:rPr>
              <a:t>ariiere innerhalb dieser 6 </a:t>
            </a:r>
            <a:r>
              <a:rPr lang="de-DE" sz="1800" dirty="0">
                <a:solidFill>
                  <a:srgbClr val="000000"/>
                </a:solidFill>
                <a:latin typeface="Aptos" panose="020B0004020202020204" pitchFamily="34" charset="0"/>
              </a:rPr>
              <a:t>Kategorien</a:t>
            </a:r>
            <a:r>
              <a:rPr lang="de-DE" sz="1800" dirty="0">
                <a:solidFill>
                  <a:srgbClr val="000000"/>
                </a:solidFill>
                <a:effectLst/>
                <a:latin typeface="Aptos" panose="020B0004020202020204" pitchFamily="34" charset="0"/>
              </a:rPr>
              <a:t> möglichst vielfältig. Bewege dich ungefähr 1 	Minute. Dein Teammitglied versucht sich mit dir mit zu bewegen und kopiert dich. Wenn 	du fertig bist schaue dir das Gebilde an, welches durch deine Bewegungen entstanden 	ist! Nimm dir auch dafür 1 Minute Zeit! Dein Teammitglied wird dir die Zeit für den 	Wechsel ansagen!</a:t>
            </a:r>
            <a:br>
              <a:rPr lang="de-DE" sz="1800" dirty="0">
                <a:solidFill>
                  <a:srgbClr val="000000"/>
                </a:solidFill>
                <a:effectLst/>
                <a:latin typeface="Aptos" panose="020B0004020202020204" pitchFamily="34" charset="0"/>
              </a:rPr>
            </a:br>
            <a:br>
              <a:rPr lang="de-DE" sz="1800" dirty="0">
                <a:solidFill>
                  <a:srgbClr val="000000"/>
                </a:solidFill>
                <a:effectLst/>
                <a:latin typeface="Aptos" panose="020B0004020202020204" pitchFamily="34" charset="0"/>
              </a:rPr>
            </a:br>
            <a:r>
              <a:rPr lang="de-DE" sz="1800" dirty="0">
                <a:solidFill>
                  <a:srgbClr val="000000"/>
                </a:solidFill>
                <a:effectLst/>
                <a:latin typeface="Aptos" panose="020B0004020202020204" pitchFamily="34" charset="0"/>
              </a:rPr>
              <a:t>b)	</a:t>
            </a:r>
            <a:r>
              <a:rPr lang="de-DE" sz="1800" b="1" dirty="0">
                <a:solidFill>
                  <a:srgbClr val="000000"/>
                </a:solidFill>
                <a:effectLst/>
                <a:latin typeface="Aptos" panose="020B0004020202020204" pitchFamily="34" charset="0"/>
              </a:rPr>
              <a:t>Tauscht die Brille und die Rollen </a:t>
            </a:r>
            <a:r>
              <a:rPr lang="de-DE" sz="1800" dirty="0">
                <a:solidFill>
                  <a:srgbClr val="000000"/>
                </a:solidFill>
                <a:effectLst/>
                <a:latin typeface="Aptos" panose="020B0004020202020204" pitchFamily="34" charset="0"/>
              </a:rPr>
              <a:t>(Aufgabe 1 a von Person B). Bevor es mit der 	Aufgabe 	</a:t>
            </a:r>
            <a:r>
              <a:rPr lang="de-DE" sz="1800" i="1" dirty="0">
                <a:solidFill>
                  <a:srgbClr val="000000"/>
                </a:solidFill>
                <a:effectLst/>
                <a:latin typeface="Aptos" panose="020B0004020202020204" pitchFamily="34" charset="0"/>
              </a:rPr>
              <a:t>1 a) </a:t>
            </a:r>
            <a:r>
              <a:rPr lang="de-DE" sz="1800" dirty="0">
                <a:solidFill>
                  <a:srgbClr val="000000"/>
                </a:solidFill>
                <a:effectLst/>
                <a:latin typeface="Aptos" panose="020B0004020202020204" pitchFamily="34" charset="0"/>
              </a:rPr>
              <a:t>losgeht, bekommt dein Teammitglied auch 1 Minute Zeit sich den VR-	Raum mit eurem ersten Gebilde anzuschauen. </a:t>
            </a:r>
            <a:r>
              <a:rPr lang="de-DE" sz="1800" dirty="0">
                <a:solidFill>
                  <a:srgbClr val="000000"/>
                </a:solidFill>
                <a:latin typeface="Aptos" panose="020B0004020202020204" pitchFamily="34" charset="0"/>
              </a:rPr>
              <a:t>Stoppe jetzt du dafür die Zeit – ca. 1 	Minute.</a:t>
            </a:r>
            <a:br>
              <a:rPr lang="de-DE" sz="2400" dirty="0">
                <a:solidFill>
                  <a:srgbClr val="000000"/>
                </a:solidFill>
                <a:latin typeface="Aptos" panose="020B0004020202020204" pitchFamily="34" charset="0"/>
              </a:rPr>
            </a:br>
            <a:br>
              <a:rPr lang="de-DE" sz="2200" dirty="0">
                <a:solidFill>
                  <a:srgbClr val="000000"/>
                </a:solidFill>
                <a:effectLst/>
                <a:latin typeface="Aptos" panose="020B0004020202020204" pitchFamily="34" charset="0"/>
              </a:rPr>
            </a:br>
            <a:br>
              <a:rPr lang="de-DE" sz="1000" dirty="0">
                <a:solidFill>
                  <a:srgbClr val="000000"/>
                </a:solidFill>
                <a:effectLst/>
                <a:latin typeface="Aptos" panose="020B0004020202020204" pitchFamily="34" charset="0"/>
              </a:rPr>
            </a:br>
            <a:r>
              <a:rPr lang="de-DE" sz="2200" dirty="0">
                <a:solidFill>
                  <a:srgbClr val="000000"/>
                </a:solidFill>
                <a:effectLst/>
                <a:latin typeface="Aptos" panose="020B0004020202020204" pitchFamily="34" charset="0"/>
              </a:rPr>
              <a:t>   </a:t>
            </a:r>
            <a:br>
              <a:rPr lang="de-DE" sz="2200" dirty="0">
                <a:effectLst/>
                <a:latin typeface="Aptos" panose="020B0004020202020204" pitchFamily="34" charset="0"/>
              </a:rPr>
            </a:br>
            <a:br>
              <a:rPr lang="de-DE" sz="1600" dirty="0">
                <a:effectLst/>
              </a:rPr>
            </a:br>
            <a:br>
              <a:rPr lang="de-DE" sz="2200" dirty="0">
                <a:solidFill>
                  <a:srgbClr val="000000"/>
                </a:solidFill>
                <a:effectLst/>
                <a:latin typeface="Aptos" panose="020B0004020202020204" pitchFamily="34" charset="0"/>
              </a:rPr>
            </a:br>
            <a:br>
              <a:rPr lang="de-DE" sz="1000" dirty="0">
                <a:effectLst/>
                <a:latin typeface="Aptos" panose="020B0004020202020204" pitchFamily="34" charset="0"/>
              </a:rPr>
            </a:br>
            <a:r>
              <a:rPr lang="de-DE" sz="2200" dirty="0">
                <a:solidFill>
                  <a:srgbClr val="000000"/>
                </a:solidFill>
                <a:effectLst/>
                <a:latin typeface="Aptos" panose="020B0004020202020204" pitchFamily="34" charset="0"/>
              </a:rPr>
              <a:t> 	</a:t>
            </a:r>
            <a:endParaRPr lang="de-DE" sz="2200" dirty="0">
              <a:effectLst/>
              <a:latin typeface="Aptos" panose="020B0004020202020204" pitchFamily="34" charset="0"/>
            </a:endParaRPr>
          </a:p>
        </p:txBody>
      </p:sp>
      <p:grpSp>
        <p:nvGrpSpPr>
          <p:cNvPr id="10" name="Gruppieren 9">
            <a:extLst>
              <a:ext uri="{FF2B5EF4-FFF2-40B4-BE49-F238E27FC236}">
                <a16:creationId xmlns:a16="http://schemas.microsoft.com/office/drawing/2014/main" id="{D16B6643-6C94-4151-891C-C27C94CBC9A0}"/>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A7BA5535-CCE6-488D-9852-E24EF1D83CD7}"/>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a:extLst>
                <a:ext uri="{FF2B5EF4-FFF2-40B4-BE49-F238E27FC236}">
                  <a16:creationId xmlns:a16="http://schemas.microsoft.com/office/drawing/2014/main" id="{2BC526F6-595B-4CB4-B802-0F56DC864BA8}"/>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2" name="Grafik 1">
            <a:extLst>
              <a:ext uri="{FF2B5EF4-FFF2-40B4-BE49-F238E27FC236}">
                <a16:creationId xmlns:a16="http://schemas.microsoft.com/office/drawing/2014/main" id="{75AA4180-EE6D-21A6-21B7-03F379687F2D}"/>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51384" y="4322316"/>
            <a:ext cx="1698972" cy="1698972"/>
          </a:xfrm>
          <a:prstGeom prst="rect">
            <a:avLst/>
          </a:prstGeom>
        </p:spPr>
      </p:pic>
      <p:pic>
        <p:nvPicPr>
          <p:cNvPr id="6" name="Grafik 5">
            <a:extLst>
              <a:ext uri="{FF2B5EF4-FFF2-40B4-BE49-F238E27FC236}">
                <a16:creationId xmlns:a16="http://schemas.microsoft.com/office/drawing/2014/main" id="{613B6EB0-EC74-FFB2-95CA-874FE0624414}"/>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123813" y="866028"/>
            <a:ext cx="2088232" cy="2088232"/>
          </a:xfrm>
          <a:prstGeom prst="rect">
            <a:avLst/>
          </a:prstGeom>
        </p:spPr>
      </p:pic>
      <p:sp>
        <p:nvSpPr>
          <p:cNvPr id="15" name="Textfeld 14">
            <a:extLst>
              <a:ext uri="{FF2B5EF4-FFF2-40B4-BE49-F238E27FC236}">
                <a16:creationId xmlns:a16="http://schemas.microsoft.com/office/drawing/2014/main" id="{12364E6D-A304-4DEB-B41C-9CFE2805E4E4}"/>
              </a:ext>
            </a:extLst>
          </p:cNvPr>
          <p:cNvSpPr txBox="1"/>
          <p:nvPr/>
        </p:nvSpPr>
        <p:spPr bwMode="auto">
          <a:xfrm>
            <a:off x="11064553" y="6376208"/>
            <a:ext cx="1008111" cy="369332"/>
          </a:xfrm>
          <a:prstGeom prst="rect">
            <a:avLst/>
          </a:prstGeom>
          <a:noFill/>
        </p:spPr>
        <p:txBody>
          <a:bodyPr wrap="square" rtlCol="0">
            <a:spAutoFit/>
          </a:bodyPr>
          <a:lstStyle/>
          <a:p>
            <a:r>
              <a:rPr lang="de-DE" b="1" dirty="0"/>
              <a:t>Karte 14 </a:t>
            </a:r>
          </a:p>
        </p:txBody>
      </p:sp>
      <p:sp>
        <p:nvSpPr>
          <p:cNvPr id="17" name="Titel 1">
            <a:extLst>
              <a:ext uri="{FF2B5EF4-FFF2-40B4-BE49-F238E27FC236}">
                <a16:creationId xmlns:a16="http://schemas.microsoft.com/office/drawing/2014/main" id="{D275E32F-7F8C-4BC4-BEE9-67B46A5A272E}"/>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Kontraste 			1/2  				Person A</a:t>
            </a:r>
          </a:p>
        </p:txBody>
      </p:sp>
      <p:sp>
        <p:nvSpPr>
          <p:cNvPr id="11" name="Ellipse 10">
            <a:extLst>
              <a:ext uri="{FF2B5EF4-FFF2-40B4-BE49-F238E27FC236}">
                <a16:creationId xmlns:a16="http://schemas.microsoft.com/office/drawing/2014/main" id="{83F75DF9-C62B-44AC-B480-9A545A5BACE9}"/>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3" name="Grafik 12">
            <a:extLst>
              <a:ext uri="{FF2B5EF4-FFF2-40B4-BE49-F238E27FC236}">
                <a16:creationId xmlns:a16="http://schemas.microsoft.com/office/drawing/2014/main" id="{9E8DFE33-188C-403B-8240-AB6884284BC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13584916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2DAD000F-4BEC-28F0-4AD6-F3CC12B88EB0}"/>
            </a:ext>
          </a:extLst>
        </p:cNvPr>
        <p:cNvGrpSpPr/>
        <p:nvPr/>
      </p:nvGrpSpPr>
      <p:grpSpPr bwMode="auto">
        <a:xfrm>
          <a:off x="0" y="0"/>
          <a:ext cx="0" cy="0"/>
          <a:chOff x="0" y="0"/>
          <a:chExt cx="0" cy="0"/>
        </a:xfrm>
      </p:grpSpPr>
      <p:pic>
        <p:nvPicPr>
          <p:cNvPr id="3" name="Grafik 2">
            <a:extLst>
              <a:ext uri="{FF2B5EF4-FFF2-40B4-BE49-F238E27FC236}">
                <a16:creationId xmlns:a16="http://schemas.microsoft.com/office/drawing/2014/main" id="{C2548424-CAAE-F97D-21C7-E2215F48868A}"/>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51384" y="923634"/>
            <a:ext cx="1656180" cy="1656180"/>
          </a:xfrm>
          <a:prstGeom prst="rect">
            <a:avLst/>
          </a:prstGeom>
        </p:spPr>
      </p:pic>
      <p:pic>
        <p:nvPicPr>
          <p:cNvPr id="5" name="Grafik 4">
            <a:extLst>
              <a:ext uri="{FF2B5EF4-FFF2-40B4-BE49-F238E27FC236}">
                <a16:creationId xmlns:a16="http://schemas.microsoft.com/office/drawing/2014/main" id="{4AAC4E14-8C08-0B52-1F13-53AF15D19720}"/>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551384" y="4055678"/>
            <a:ext cx="1677578" cy="1677578"/>
          </a:xfrm>
          <a:prstGeom prst="rect">
            <a:avLst/>
          </a:prstGeom>
        </p:spPr>
      </p:pic>
      <p:grpSp>
        <p:nvGrpSpPr>
          <p:cNvPr id="16" name="Gruppieren 15">
            <a:extLst>
              <a:ext uri="{FF2B5EF4-FFF2-40B4-BE49-F238E27FC236}">
                <a16:creationId xmlns:a16="http://schemas.microsoft.com/office/drawing/2014/main" id="{18784251-3ABC-4D05-8F1A-DB06607F330F}"/>
              </a:ext>
            </a:extLst>
          </p:cNvPr>
          <p:cNvGrpSpPr/>
          <p:nvPr/>
        </p:nvGrpSpPr>
        <p:grpSpPr>
          <a:xfrm>
            <a:off x="551384" y="0"/>
            <a:ext cx="11640616" cy="645958"/>
            <a:chOff x="551384" y="0"/>
            <a:chExt cx="11640616" cy="645958"/>
          </a:xfrm>
        </p:grpSpPr>
        <p:sp>
          <p:nvSpPr>
            <p:cNvPr id="17" name="Rechteck 16">
              <a:extLst>
                <a:ext uri="{FF2B5EF4-FFF2-40B4-BE49-F238E27FC236}">
                  <a16:creationId xmlns:a16="http://schemas.microsoft.com/office/drawing/2014/main" id="{F10FC051-392D-44D3-9A1C-5DC37EFCB898}"/>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Rechteck 18">
              <a:extLst>
                <a:ext uri="{FF2B5EF4-FFF2-40B4-BE49-F238E27FC236}">
                  <a16:creationId xmlns:a16="http://schemas.microsoft.com/office/drawing/2014/main" id="{B31A02CB-EFB1-4036-B2AD-6BC17CEF794B}"/>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sp>
        <p:nvSpPr>
          <p:cNvPr id="2" name="Rechteck 1">
            <a:extLst>
              <a:ext uri="{FF2B5EF4-FFF2-40B4-BE49-F238E27FC236}">
                <a16:creationId xmlns:a16="http://schemas.microsoft.com/office/drawing/2014/main" id="{EE1E3663-6434-4D65-AB32-8454D776D0F7}"/>
              </a:ext>
            </a:extLst>
          </p:cNvPr>
          <p:cNvSpPr/>
          <p:nvPr/>
        </p:nvSpPr>
        <p:spPr>
          <a:xfrm>
            <a:off x="2156955" y="1521899"/>
            <a:ext cx="9627678" cy="3970318"/>
          </a:xfrm>
          <a:prstGeom prst="rect">
            <a:avLst/>
          </a:prstGeom>
          <a:solidFill>
            <a:schemeClr val="bg1"/>
          </a:solidFill>
        </p:spPr>
        <p:txBody>
          <a:bodyPr wrap="square">
            <a:spAutoFit/>
          </a:bodyPr>
          <a:lstStyle/>
          <a:p>
            <a:r>
              <a:rPr lang="de-DE" dirty="0">
                <a:latin typeface="Aptos" panose="020B0004020202020204" pitchFamily="34" charset="0"/>
              </a:rPr>
              <a:t> c) 	</a:t>
            </a:r>
            <a:r>
              <a:rPr lang="de-DE" dirty="0">
                <a:solidFill>
                  <a:srgbClr val="000000"/>
                </a:solidFill>
                <a:latin typeface="Aptos" panose="020B0004020202020204" pitchFamily="34" charset="0"/>
              </a:rPr>
              <a:t>Nun legt ihr die VR-Brille beiseite und bewegt euch beide</a:t>
            </a:r>
            <a:r>
              <a:rPr lang="de-DE" b="1" dirty="0">
                <a:solidFill>
                  <a:srgbClr val="000000"/>
                </a:solidFill>
                <a:latin typeface="Aptos" panose="020B0004020202020204" pitchFamily="34" charset="0"/>
              </a:rPr>
              <a:t> ohne Brille</a:t>
            </a:r>
            <a:r>
              <a:rPr lang="de-DE" dirty="0">
                <a:solidFill>
                  <a:srgbClr val="000000"/>
                </a:solidFill>
                <a:latin typeface="Aptos" panose="020B0004020202020204" pitchFamily="34" charset="0"/>
              </a:rPr>
              <a:t>. Eine Person gibt 	dabei nonverbal die Bewegungskategorie vor, die andere Person bewegt sich dieses Mal 	gegengleich, genau im Kontrast. Ihr könnt euch nun beide sehen und aufeinander achten. 	Tauscht die Rolle und wechselt euch mit der Vorgabe ab!</a:t>
            </a:r>
          </a:p>
          <a:p>
            <a:endParaRPr lang="de-DE" dirty="0">
              <a:solidFill>
                <a:srgbClr val="000000"/>
              </a:solidFill>
              <a:latin typeface="Aptos" panose="020B0004020202020204" pitchFamily="34" charset="0"/>
            </a:endParaRPr>
          </a:p>
          <a:p>
            <a:r>
              <a:rPr lang="de-DE" dirty="0">
                <a:solidFill>
                  <a:srgbClr val="000000"/>
                </a:solidFill>
                <a:latin typeface="Aptos" panose="020B0004020202020204" pitchFamily="34" charset="0"/>
              </a:rPr>
              <a:t>	Beispiel:</a:t>
            </a:r>
          </a:p>
          <a:p>
            <a:r>
              <a:rPr lang="de-DE" dirty="0">
                <a:solidFill>
                  <a:srgbClr val="000000"/>
                </a:solidFill>
                <a:latin typeface="Aptos" panose="020B0004020202020204" pitchFamily="34" charset="0"/>
              </a:rPr>
              <a:t>	Wenn A sich am Boden bewegt, bewegt sich B im Stand. Bewegt B sich in Zeitlupe, 	muss A sich im Zeitraffer bewegen, u.s.w.</a:t>
            </a:r>
          </a:p>
          <a:p>
            <a:endParaRPr lang="de-DE" dirty="0">
              <a:solidFill>
                <a:srgbClr val="000000"/>
              </a:solidFill>
              <a:latin typeface="Aptos" panose="020B0004020202020204" pitchFamily="34" charset="0"/>
            </a:endParaRPr>
          </a:p>
          <a:p>
            <a:r>
              <a:rPr lang="de-DE" dirty="0">
                <a:solidFill>
                  <a:srgbClr val="000000"/>
                </a:solidFill>
                <a:latin typeface="Aptos" panose="020B0004020202020204" pitchFamily="34" charset="0"/>
              </a:rPr>
              <a:t>	</a:t>
            </a:r>
            <a:r>
              <a:rPr lang="de-DE" b="1" dirty="0">
                <a:solidFill>
                  <a:srgbClr val="000000"/>
                </a:solidFill>
                <a:latin typeface="Aptos" panose="020B0004020202020204" pitchFamily="34" charset="0"/>
              </a:rPr>
              <a:t>Mögliche Kontraste:</a:t>
            </a:r>
          </a:p>
          <a:p>
            <a:endParaRPr lang="de-DE" b="1" dirty="0">
              <a:solidFill>
                <a:srgbClr val="000000"/>
              </a:solidFill>
              <a:latin typeface="Aptos" panose="020B0004020202020204" pitchFamily="34" charset="0"/>
            </a:endParaRPr>
          </a:p>
          <a:p>
            <a:r>
              <a:rPr lang="de-DE" b="1" dirty="0">
                <a:latin typeface="Aptos" panose="020B0004020202020204" pitchFamily="34" charset="0"/>
              </a:rPr>
              <a:t>			Boden	--------	Stand</a:t>
            </a:r>
          </a:p>
          <a:p>
            <a:r>
              <a:rPr lang="de-DE" b="1" dirty="0">
                <a:solidFill>
                  <a:srgbClr val="000000"/>
                </a:solidFill>
                <a:latin typeface="Aptos" panose="020B0004020202020204" pitchFamily="34" charset="0"/>
              </a:rPr>
              <a:t>			eng	--------	weit</a:t>
            </a:r>
          </a:p>
          <a:p>
            <a:r>
              <a:rPr lang="de-DE" b="1" dirty="0">
                <a:solidFill>
                  <a:srgbClr val="000000"/>
                </a:solidFill>
                <a:latin typeface="Aptos" panose="020B0004020202020204" pitchFamily="34" charset="0"/>
              </a:rPr>
              <a:t>			Zeitlupe	--------	Zeitraffer</a:t>
            </a:r>
            <a:endParaRPr lang="de-DE" dirty="0">
              <a:solidFill>
                <a:srgbClr val="000000"/>
              </a:solidFill>
              <a:latin typeface="Aptos" panose="020B0004020202020204" pitchFamily="34" charset="0"/>
            </a:endParaRPr>
          </a:p>
        </p:txBody>
      </p:sp>
      <p:sp>
        <p:nvSpPr>
          <p:cNvPr id="11" name="Textfeld 10">
            <a:extLst>
              <a:ext uri="{FF2B5EF4-FFF2-40B4-BE49-F238E27FC236}">
                <a16:creationId xmlns:a16="http://schemas.microsoft.com/office/drawing/2014/main" id="{AC29450D-AD3F-4338-937F-8D1F6D4363C0}"/>
              </a:ext>
            </a:extLst>
          </p:cNvPr>
          <p:cNvSpPr txBox="1"/>
          <p:nvPr/>
        </p:nvSpPr>
        <p:spPr bwMode="auto">
          <a:xfrm>
            <a:off x="11064553" y="6376208"/>
            <a:ext cx="1008111" cy="369332"/>
          </a:xfrm>
          <a:prstGeom prst="rect">
            <a:avLst/>
          </a:prstGeom>
          <a:noFill/>
        </p:spPr>
        <p:txBody>
          <a:bodyPr wrap="square" rtlCol="0">
            <a:spAutoFit/>
          </a:bodyPr>
          <a:lstStyle/>
          <a:p>
            <a:r>
              <a:rPr lang="de-DE" b="1" dirty="0"/>
              <a:t>Karte 15 </a:t>
            </a:r>
          </a:p>
        </p:txBody>
      </p:sp>
      <p:sp>
        <p:nvSpPr>
          <p:cNvPr id="13" name="Titel 1">
            <a:extLst>
              <a:ext uri="{FF2B5EF4-FFF2-40B4-BE49-F238E27FC236}">
                <a16:creationId xmlns:a16="http://schemas.microsoft.com/office/drawing/2014/main" id="{D94ED502-2BC9-4763-B6F0-9419A8885D46}"/>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Kontraste 			2/2  				Person A</a:t>
            </a:r>
          </a:p>
        </p:txBody>
      </p:sp>
      <p:sp>
        <p:nvSpPr>
          <p:cNvPr id="14" name="Ellipse 13">
            <a:extLst>
              <a:ext uri="{FF2B5EF4-FFF2-40B4-BE49-F238E27FC236}">
                <a16:creationId xmlns:a16="http://schemas.microsoft.com/office/drawing/2014/main" id="{B454480E-F70E-41B4-BD5D-FA8DB5F2F72E}"/>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5" name="Grafik 14">
            <a:extLst>
              <a:ext uri="{FF2B5EF4-FFF2-40B4-BE49-F238E27FC236}">
                <a16:creationId xmlns:a16="http://schemas.microsoft.com/office/drawing/2014/main" id="{D0E4723C-3EDE-4DA9-BE97-02C11E850CC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33591061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B92610E9-D7D2-4E2E-A17F-CDD40B8FDEE0}"/>
              </a:ext>
            </a:extLst>
          </p:cNvPr>
          <p:cNvSpPr/>
          <p:nvPr/>
        </p:nvSpPr>
        <p:spPr>
          <a:xfrm>
            <a:off x="3071664" y="908720"/>
            <a:ext cx="2448272" cy="1200329"/>
          </a:xfrm>
          <a:prstGeom prst="rect">
            <a:avLst/>
          </a:prstGeom>
          <a:solidFill>
            <a:srgbClr val="FF98FF"/>
          </a:solidFill>
        </p:spPr>
        <p:txBody>
          <a:bodyPr wrap="square">
            <a:spAutoFit/>
          </a:bodyPr>
          <a:lstStyle/>
          <a:p>
            <a:r>
              <a:rPr lang="de-DE" sz="2400" b="1" dirty="0">
                <a:latin typeface="Aptos" panose="020B0004020202020204"/>
              </a:rPr>
              <a:t>Bewegungsablauf</a:t>
            </a:r>
          </a:p>
          <a:p>
            <a:endParaRPr lang="de-DE" sz="2400" b="1" dirty="0">
              <a:latin typeface="Aptos" panose="020B0004020202020204"/>
            </a:endParaRPr>
          </a:p>
          <a:p>
            <a:r>
              <a:rPr lang="de-DE" sz="2400" b="1" dirty="0">
                <a:latin typeface="Aptos" panose="020B0004020202020204"/>
              </a:rPr>
              <a:t>Nachgestaltung</a:t>
            </a:r>
          </a:p>
        </p:txBody>
      </p:sp>
      <p:pic>
        <p:nvPicPr>
          <p:cNvPr id="5" name="Grafik 4">
            <a:extLst>
              <a:ext uri="{FF2B5EF4-FFF2-40B4-BE49-F238E27FC236}">
                <a16:creationId xmlns:a16="http://schemas.microsoft.com/office/drawing/2014/main" id="{8A8EF221-6D0E-46DA-9A9F-204755CCAE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005" b="17247"/>
          <a:stretch/>
        </p:blipFill>
        <p:spPr>
          <a:xfrm>
            <a:off x="6456040" y="908720"/>
            <a:ext cx="3857625" cy="4783214"/>
          </a:xfrm>
          <a:prstGeom prst="rect">
            <a:avLst/>
          </a:prstGeom>
        </p:spPr>
      </p:pic>
      <p:sp>
        <p:nvSpPr>
          <p:cNvPr id="6" name="Rechteck 5">
            <a:extLst>
              <a:ext uri="{FF2B5EF4-FFF2-40B4-BE49-F238E27FC236}">
                <a16:creationId xmlns:a16="http://schemas.microsoft.com/office/drawing/2014/main" id="{0711F0A0-2CCD-4F69-9EF1-54A75542BFC3}"/>
              </a:ext>
            </a:extLst>
          </p:cNvPr>
          <p:cNvSpPr/>
          <p:nvPr/>
        </p:nvSpPr>
        <p:spPr bwMode="auto">
          <a:xfrm>
            <a:off x="0" y="6309320"/>
            <a:ext cx="12192000" cy="548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feld 6">
            <a:extLst>
              <a:ext uri="{FF2B5EF4-FFF2-40B4-BE49-F238E27FC236}">
                <a16:creationId xmlns:a16="http://schemas.microsoft.com/office/drawing/2014/main" id="{6EBCF10D-B772-46E5-A607-A4DFC9405C28}"/>
              </a:ext>
            </a:extLst>
          </p:cNvPr>
          <p:cNvSpPr txBox="1"/>
          <p:nvPr/>
        </p:nvSpPr>
        <p:spPr bwMode="auto">
          <a:xfrm>
            <a:off x="0" y="6291272"/>
            <a:ext cx="12192000" cy="584775"/>
          </a:xfrm>
          <a:prstGeom prst="rect">
            <a:avLst/>
          </a:prstGeom>
          <a:noFill/>
        </p:spPr>
        <p:txBody>
          <a:bodyPr wrap="square" rtlCol="0">
            <a:spAutoFit/>
          </a:bodyPr>
          <a:lstStyle/>
          <a:p>
            <a:r>
              <a:rPr lang="de-DE" sz="3200" b="1" dirty="0">
                <a:latin typeface="Aptos" panose="020B0004020202020204"/>
              </a:rPr>
              <a:t>		VR Move 		Unterrichtseinheit 4		     Karten 16 - 20</a:t>
            </a:r>
          </a:p>
        </p:txBody>
      </p:sp>
      <p:sp>
        <p:nvSpPr>
          <p:cNvPr id="9" name="Ellipse 8">
            <a:extLst>
              <a:ext uri="{FF2B5EF4-FFF2-40B4-BE49-F238E27FC236}">
                <a16:creationId xmlns:a16="http://schemas.microsoft.com/office/drawing/2014/main" id="{852CBC0B-C423-4568-A75C-00A84090E8F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a:extLst>
              <a:ext uri="{FF2B5EF4-FFF2-40B4-BE49-F238E27FC236}">
                <a16:creationId xmlns:a16="http://schemas.microsoft.com/office/drawing/2014/main" id="{1E824D0B-1A1D-4523-816D-FC726470F4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5032090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Rechteck 5">
            <a:extLst>
              <a:ext uri="{FF2B5EF4-FFF2-40B4-BE49-F238E27FC236}">
                <a16:creationId xmlns:a16="http://schemas.microsoft.com/office/drawing/2014/main" id="{1FCBA483-3A92-BEBC-810E-FC6445232928}"/>
              </a:ext>
            </a:extLst>
          </p:cNvPr>
          <p:cNvSpPr/>
          <p:nvPr/>
        </p:nvSpPr>
        <p:spPr bwMode="auto">
          <a:xfrm>
            <a:off x="7320136" y="4005064"/>
            <a:ext cx="2232248" cy="223224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1" dirty="0">
              <a:solidFill>
                <a:srgbClr val="FF0000"/>
              </a:solidFill>
            </a:endParaRPr>
          </a:p>
        </p:txBody>
      </p:sp>
      <p:sp>
        <p:nvSpPr>
          <p:cNvPr id="7" name="Textfeld 6">
            <a:extLst>
              <a:ext uri="{FF2B5EF4-FFF2-40B4-BE49-F238E27FC236}">
                <a16:creationId xmlns:a16="http://schemas.microsoft.com/office/drawing/2014/main" id="{BCEC04B2-8709-3918-F2CB-42EB0B8C50D6}"/>
              </a:ext>
            </a:extLst>
          </p:cNvPr>
          <p:cNvSpPr txBox="1"/>
          <p:nvPr/>
        </p:nvSpPr>
        <p:spPr bwMode="auto">
          <a:xfrm>
            <a:off x="9817372" y="4006805"/>
            <a:ext cx="1270224" cy="646331"/>
          </a:xfrm>
          <a:prstGeom prst="rect">
            <a:avLst/>
          </a:prstGeom>
          <a:noFill/>
        </p:spPr>
        <p:txBody>
          <a:bodyPr wrap="square" rtlCol="0">
            <a:spAutoFit/>
          </a:bodyPr>
          <a:lstStyle/>
          <a:p>
            <a:r>
              <a:rPr lang="de-DE" b="1" dirty="0">
                <a:latin typeface="Aptos" panose="020B0004020202020204" pitchFamily="34" charset="0"/>
              </a:rPr>
              <a:t>QR-Code Scannen</a:t>
            </a:r>
          </a:p>
        </p:txBody>
      </p:sp>
      <p:pic>
        <p:nvPicPr>
          <p:cNvPr id="8" name="Grafik 48">
            <a:extLst>
              <a:ext uri="{FF2B5EF4-FFF2-40B4-BE49-F238E27FC236}">
                <a16:creationId xmlns:a16="http://schemas.microsoft.com/office/drawing/2014/main" id="{3AFF8804-6758-F09F-C867-F5BC83770EF4}"/>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6773292" y="5445224"/>
            <a:ext cx="906884" cy="906884"/>
          </a:xfrm>
          <a:prstGeom prst="rect">
            <a:avLst/>
          </a:prstGeom>
        </p:spPr>
      </p:pic>
      <p:sp>
        <p:nvSpPr>
          <p:cNvPr id="3" name="Rechteck 2">
            <a:extLst>
              <a:ext uri="{FF2B5EF4-FFF2-40B4-BE49-F238E27FC236}">
                <a16:creationId xmlns:a16="http://schemas.microsoft.com/office/drawing/2014/main" id="{F5A26F83-3B66-E4FD-86AC-DB0A41FB5E20}"/>
              </a:ext>
            </a:extLst>
          </p:cNvPr>
          <p:cNvSpPr/>
          <p:nvPr/>
        </p:nvSpPr>
        <p:spPr bwMode="auto">
          <a:xfrm>
            <a:off x="3141247" y="0"/>
            <a:ext cx="9048328" cy="614861"/>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itel 1">
            <a:extLst>
              <a:ext uri="{FF2B5EF4-FFF2-40B4-BE49-F238E27FC236}">
                <a16:creationId xmlns:a16="http://schemas.microsoft.com/office/drawing/2014/main" id="{BBBB0408-C5FD-0C21-852C-4090BF7B8E64}"/>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sp>
        <p:nvSpPr>
          <p:cNvPr id="12" name="Textfeld 6">
            <a:extLst>
              <a:ext uri="{FF2B5EF4-FFF2-40B4-BE49-F238E27FC236}">
                <a16:creationId xmlns:a16="http://schemas.microsoft.com/office/drawing/2014/main" id="{385CB14D-CA05-3023-E6C9-852587C43196}"/>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16</a:t>
            </a:r>
            <a:endParaRPr b="1" dirty="0"/>
          </a:p>
        </p:txBody>
      </p:sp>
      <p:sp>
        <p:nvSpPr>
          <p:cNvPr id="2" name="Ellipse 1">
            <a:extLst>
              <a:ext uri="{FF2B5EF4-FFF2-40B4-BE49-F238E27FC236}">
                <a16:creationId xmlns:a16="http://schemas.microsoft.com/office/drawing/2014/main" id="{C98CF00C-1B16-C542-6061-D69DDFD9B48E}"/>
              </a:ext>
            </a:extLst>
          </p:cNvPr>
          <p:cNvSpPr/>
          <p:nvPr/>
        </p:nvSpPr>
        <p:spPr bwMode="auto">
          <a:xfrm>
            <a:off x="263352" y="476672"/>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9C69B22D-ED30-65F3-BF8D-B54E997CBC8A}"/>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a:t>
            </a:r>
            <a:endParaRPr lang="de-DE" sz="3200" dirty="0"/>
          </a:p>
        </p:txBody>
      </p:sp>
      <p:sp>
        <p:nvSpPr>
          <p:cNvPr id="14" name="Titel 3">
            <a:extLst>
              <a:ext uri="{FF2B5EF4-FFF2-40B4-BE49-F238E27FC236}">
                <a16:creationId xmlns:a16="http://schemas.microsoft.com/office/drawing/2014/main" id="{DCA2EBC2-DDC3-4E9D-8DC2-54FF101FCB24}"/>
              </a:ext>
            </a:extLst>
          </p:cNvPr>
          <p:cNvSpPr txBox="1"/>
          <p:nvPr/>
        </p:nvSpPr>
        <p:spPr bwMode="auto">
          <a:xfrm>
            <a:off x="848271" y="1512694"/>
            <a:ext cx="10504313" cy="2232247"/>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marL="457200" indent="-457200">
              <a:buAutoNum type="arabicParenR"/>
              <a:defRPr/>
            </a:pPr>
            <a:r>
              <a:rPr lang="de-DE" sz="2000" b="1" dirty="0">
                <a:solidFill>
                  <a:srgbClr val="000000"/>
                </a:solidFill>
                <a:latin typeface="Aptos" panose="020B0004020202020204" pitchFamily="34" charset="0"/>
              </a:rPr>
              <a:t>Übt den Bewegungsablauf zu zweit oder in kleinen Gruppen, bis ihr ihn sicher tanzen könnt.</a:t>
            </a:r>
          </a:p>
          <a:p>
            <a:pPr>
              <a:defRPr/>
            </a:pPr>
            <a:r>
              <a:rPr lang="de-DE" sz="2000" b="1" dirty="0">
                <a:solidFill>
                  <a:srgbClr val="000000"/>
                </a:solidFill>
                <a:latin typeface="Aptos" panose="020B0004020202020204" pitchFamily="34" charset="0"/>
              </a:rPr>
              <a:t>       Teilt euch die lange Abfolge gerne in Zwischenabschnitte, sodass ihr erst die ersten acht </a:t>
            </a:r>
            <a:br>
              <a:rPr lang="de-DE" sz="2000" b="1"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       Zählzeiten übt, bis ihr die Abfolge sicher beherrscht. Geht dann zu den zweiten acht </a:t>
            </a:r>
            <a:br>
              <a:rPr lang="de-DE" sz="2000" b="1"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       Zählzeiten und setzt sie aneinander, bis ihr den vollständigen Ablauf sicher tanzen könnt.</a:t>
            </a:r>
          </a:p>
          <a:p>
            <a:pPr>
              <a:defRPr/>
            </a:pPr>
            <a:endParaRPr lang="de-DE" sz="2000" b="1"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       Zur Unterstützung könnt ihr ins Video schauen und die Karten 17-19 zur Hilfe nehmen.</a:t>
            </a:r>
            <a:endParaRPr lang="de-DE" sz="2000" dirty="0">
              <a:latin typeface="Aptos" panose="020B0004020202020204" pitchFamily="34" charset="0"/>
            </a:endParaRPr>
          </a:p>
        </p:txBody>
      </p:sp>
      <p:pic>
        <p:nvPicPr>
          <p:cNvPr id="15" name="Grafik 14">
            <a:extLst>
              <a:ext uri="{FF2B5EF4-FFF2-40B4-BE49-F238E27FC236}">
                <a16:creationId xmlns:a16="http://schemas.microsoft.com/office/drawing/2014/main" id="{76C044A7-D2A0-4425-B43F-5365EF9CC29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
        <p:nvSpPr>
          <p:cNvPr id="5" name="Textfeld 4">
            <a:extLst>
              <a:ext uri="{FF2B5EF4-FFF2-40B4-BE49-F238E27FC236}">
                <a16:creationId xmlns:a16="http://schemas.microsoft.com/office/drawing/2014/main" id="{0069FD87-F8AC-4CA8-A8C7-0A00A58C93CE}"/>
              </a:ext>
            </a:extLst>
          </p:cNvPr>
          <p:cNvSpPr txBox="1"/>
          <p:nvPr/>
        </p:nvSpPr>
        <p:spPr bwMode="auto">
          <a:xfrm>
            <a:off x="5762263" y="5590981"/>
            <a:ext cx="1270224" cy="646331"/>
          </a:xfrm>
          <a:prstGeom prst="rect">
            <a:avLst/>
          </a:prstGeom>
          <a:noFill/>
        </p:spPr>
        <p:txBody>
          <a:bodyPr wrap="square" rtlCol="0">
            <a:spAutoFit/>
          </a:bodyPr>
          <a:lstStyle/>
          <a:p>
            <a:r>
              <a:rPr lang="de-DE" b="1" dirty="0"/>
              <a:t>Hier geht‘s zum Video</a:t>
            </a:r>
          </a:p>
        </p:txBody>
      </p:sp>
      <p:pic>
        <p:nvPicPr>
          <p:cNvPr id="13" name="Grafik 12">
            <a:extLst>
              <a:ext uri="{FF2B5EF4-FFF2-40B4-BE49-F238E27FC236}">
                <a16:creationId xmlns:a16="http://schemas.microsoft.com/office/drawing/2014/main" id="{C3F96A15-C86F-4587-9C82-AB152F56AE5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7492454" y="4134594"/>
            <a:ext cx="1887611" cy="1887611"/>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789189649" name="Textfeld 11"/>
          <p:cNvSpPr txBox="1"/>
          <p:nvPr/>
        </p:nvSpPr>
        <p:spPr bwMode="auto">
          <a:xfrm>
            <a:off x="1096998" y="5739751"/>
            <a:ext cx="2081301" cy="923330"/>
          </a:xfrm>
          <a:prstGeom prst="rect">
            <a:avLst/>
          </a:prstGeom>
          <a:solidFill>
            <a:schemeClr val="bg1"/>
          </a:solidFill>
        </p:spPr>
        <p:txBody>
          <a:bodyPr wrap="square" rtlCol="0">
            <a:spAutoFit/>
          </a:bodyPr>
          <a:lstStyle/>
          <a:p>
            <a:pPr>
              <a:defRPr/>
            </a:pPr>
            <a:r>
              <a:rPr lang="de-DE" b="1" dirty="0">
                <a:latin typeface="Aptos" panose="020B0004020202020204" pitchFamily="34" charset="0"/>
              </a:rPr>
              <a:t>Zum Lernen die Gruppe auf Lücke stellen:</a:t>
            </a:r>
            <a:endParaRPr dirty="0">
              <a:latin typeface="Aptos" panose="020B0004020202020204" pitchFamily="34" charset="0"/>
            </a:endParaRPr>
          </a:p>
        </p:txBody>
      </p:sp>
      <p:grpSp>
        <p:nvGrpSpPr>
          <p:cNvPr id="9" name="Gruppieren 8">
            <a:extLst>
              <a:ext uri="{FF2B5EF4-FFF2-40B4-BE49-F238E27FC236}">
                <a16:creationId xmlns:a16="http://schemas.microsoft.com/office/drawing/2014/main" id="{F2F03425-D785-4A3F-84F6-125752387EFF}"/>
              </a:ext>
            </a:extLst>
          </p:cNvPr>
          <p:cNvGrpSpPr/>
          <p:nvPr/>
        </p:nvGrpSpPr>
        <p:grpSpPr>
          <a:xfrm>
            <a:off x="3320949" y="5698588"/>
            <a:ext cx="2025072" cy="980728"/>
            <a:chOff x="9077482" y="5898905"/>
            <a:chExt cx="2025072" cy="980728"/>
          </a:xfrm>
        </p:grpSpPr>
        <p:sp>
          <p:nvSpPr>
            <p:cNvPr id="1273807564" name="Titel 3"/>
            <p:cNvSpPr txBox="1"/>
            <p:nvPr/>
          </p:nvSpPr>
          <p:spPr bwMode="auto">
            <a:xfrm>
              <a:off x="9077482" y="5898905"/>
              <a:ext cx="2025072" cy="980728"/>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endParaRPr lang="de-DE" sz="2200">
                <a:latin typeface="Aptos"/>
              </a:endParaRPr>
            </a:p>
          </p:txBody>
        </p:sp>
        <p:sp>
          <p:nvSpPr>
            <p:cNvPr id="1571245431" name="Multiplikationszeichen 9"/>
            <p:cNvSpPr/>
            <p:nvPr/>
          </p:nvSpPr>
          <p:spPr bwMode="auto">
            <a:xfrm>
              <a:off x="9370260" y="638610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27208631" name="Multiplikationszeichen 7"/>
            <p:cNvSpPr/>
            <p:nvPr/>
          </p:nvSpPr>
          <p:spPr bwMode="auto">
            <a:xfrm>
              <a:off x="9658292" y="602606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70515422" name="Multiplikationszeichen 13"/>
            <p:cNvSpPr/>
            <p:nvPr/>
          </p:nvSpPr>
          <p:spPr bwMode="auto">
            <a:xfrm>
              <a:off x="10018332" y="638610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20918099" name="Multiplikationszeichen 15"/>
            <p:cNvSpPr/>
            <p:nvPr/>
          </p:nvSpPr>
          <p:spPr bwMode="auto">
            <a:xfrm>
              <a:off x="10414490" y="602606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888995397" name="Multiplikationszeichen 16"/>
            <p:cNvSpPr/>
            <p:nvPr/>
          </p:nvSpPr>
          <p:spPr bwMode="auto">
            <a:xfrm>
              <a:off x="10776520" y="638610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sp>
        <p:nvSpPr>
          <p:cNvPr id="3" name="Rechteck 2">
            <a:extLst>
              <a:ext uri="{FF2B5EF4-FFF2-40B4-BE49-F238E27FC236}">
                <a16:creationId xmlns:a16="http://schemas.microsoft.com/office/drawing/2014/main" id="{0F1BD3FD-4F1A-E9C4-AC42-F0FB74F7294E}"/>
              </a:ext>
            </a:extLst>
          </p:cNvPr>
          <p:cNvSpPr/>
          <p:nvPr/>
        </p:nvSpPr>
        <p:spPr bwMode="auto">
          <a:xfrm>
            <a:off x="3141247" y="0"/>
            <a:ext cx="9048328" cy="614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ACCA3662-8DCE-E3AD-DD12-2960257571A2}"/>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sp>
        <p:nvSpPr>
          <p:cNvPr id="10" name="Textfeld 6">
            <a:extLst>
              <a:ext uri="{FF2B5EF4-FFF2-40B4-BE49-F238E27FC236}">
                <a16:creationId xmlns:a16="http://schemas.microsoft.com/office/drawing/2014/main" id="{D21EEDEA-B5A6-18BC-3C3F-9DE14E8B4678}"/>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17</a:t>
            </a:r>
            <a:endParaRPr b="1" dirty="0"/>
          </a:p>
        </p:txBody>
      </p:sp>
      <p:sp>
        <p:nvSpPr>
          <p:cNvPr id="37" name="Ellipse 36">
            <a:extLst>
              <a:ext uri="{FF2B5EF4-FFF2-40B4-BE49-F238E27FC236}">
                <a16:creationId xmlns:a16="http://schemas.microsoft.com/office/drawing/2014/main" id="{3AE578AC-D19D-1AC2-AC03-DD4B97AE9F21}"/>
              </a:ext>
            </a:extLst>
          </p:cNvPr>
          <p:cNvSpPr/>
          <p:nvPr/>
        </p:nvSpPr>
        <p:spPr bwMode="auto">
          <a:xfrm>
            <a:off x="263352" y="476672"/>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6926FAC8-05CC-0072-D0EA-6812EF55E024}"/>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a:t>
            </a:r>
            <a:endParaRPr lang="de-DE" sz="3200" dirty="0"/>
          </a:p>
        </p:txBody>
      </p:sp>
      <p:grpSp>
        <p:nvGrpSpPr>
          <p:cNvPr id="6" name="Gruppieren 5">
            <a:extLst>
              <a:ext uri="{FF2B5EF4-FFF2-40B4-BE49-F238E27FC236}">
                <a16:creationId xmlns:a16="http://schemas.microsoft.com/office/drawing/2014/main" id="{0BB57034-E989-4D0F-B07C-B2A11E43801A}"/>
              </a:ext>
            </a:extLst>
          </p:cNvPr>
          <p:cNvGrpSpPr/>
          <p:nvPr/>
        </p:nvGrpSpPr>
        <p:grpSpPr>
          <a:xfrm>
            <a:off x="1086870" y="1124744"/>
            <a:ext cx="10769769" cy="4680393"/>
            <a:chOff x="1086870" y="1269348"/>
            <a:chExt cx="10769769" cy="4680393"/>
          </a:xfrm>
        </p:grpSpPr>
        <p:sp>
          <p:nvSpPr>
            <p:cNvPr id="1068318508" name="Rechteck 85"/>
            <p:cNvSpPr/>
            <p:nvPr/>
          </p:nvSpPr>
          <p:spPr bwMode="auto">
            <a:xfrm rot="5400000">
              <a:off x="7600432" y="1176986"/>
              <a:ext cx="4163845" cy="4348569"/>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989875691" name="Rechteck 5"/>
            <p:cNvSpPr/>
            <p:nvPr/>
          </p:nvSpPr>
          <p:spPr bwMode="auto">
            <a:xfrm rot="5400000">
              <a:off x="2152582" y="256245"/>
              <a:ext cx="4163845" cy="6214113"/>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143133647" name="Textfeld 55"/>
            <p:cNvSpPr txBox="1"/>
            <p:nvPr/>
          </p:nvSpPr>
          <p:spPr bwMode="auto">
            <a:xfrm>
              <a:off x="7392144" y="5580409"/>
              <a:ext cx="1650779" cy="369332"/>
            </a:xfrm>
            <a:prstGeom prst="rect">
              <a:avLst/>
            </a:prstGeom>
            <a:noFill/>
          </p:spPr>
          <p:txBody>
            <a:bodyPr wrap="square" rtlCol="0">
              <a:spAutoFit/>
            </a:bodyPr>
            <a:lstStyle/>
            <a:p>
              <a:pPr>
                <a:defRPr/>
              </a:pPr>
              <a:r>
                <a:rPr lang="de-DE" b="1" dirty="0">
                  <a:solidFill>
                    <a:schemeClr val="accent5">
                      <a:lumMod val="75000"/>
                    </a:schemeClr>
                  </a:solidFill>
                </a:rPr>
                <a:t>2.8 Zählzeiten</a:t>
              </a:r>
              <a:endParaRPr dirty="0"/>
            </a:p>
          </p:txBody>
        </p:sp>
        <p:sp>
          <p:nvSpPr>
            <p:cNvPr id="1102220049" name="Textfeld 56"/>
            <p:cNvSpPr txBox="1"/>
            <p:nvPr/>
          </p:nvSpPr>
          <p:spPr bwMode="auto">
            <a:xfrm>
              <a:off x="1086870" y="5533796"/>
              <a:ext cx="1568374" cy="369332"/>
            </a:xfrm>
            <a:prstGeom prst="rect">
              <a:avLst/>
            </a:prstGeom>
            <a:noFill/>
          </p:spPr>
          <p:txBody>
            <a:bodyPr wrap="square" rtlCol="0">
              <a:spAutoFit/>
            </a:bodyPr>
            <a:lstStyle/>
            <a:p>
              <a:pPr>
                <a:defRPr/>
              </a:pPr>
              <a:r>
                <a:rPr lang="de-DE" b="1" dirty="0">
                  <a:solidFill>
                    <a:schemeClr val="accent5">
                      <a:lumMod val="75000"/>
                    </a:schemeClr>
                  </a:solidFill>
                </a:rPr>
                <a:t>1.8 Zählzeiten</a:t>
              </a:r>
              <a:endParaRPr dirty="0"/>
            </a:p>
          </p:txBody>
        </p:sp>
        <p:cxnSp>
          <p:nvCxnSpPr>
            <p:cNvPr id="1899358985" name="Gerade Verbindung mit Pfeil 58"/>
            <p:cNvCxnSpPr>
              <a:cxnSpLocks/>
            </p:cNvCxnSpPr>
            <p:nvPr/>
          </p:nvCxnSpPr>
          <p:spPr bwMode="auto">
            <a:xfrm flipV="1">
              <a:off x="7954295" y="4645398"/>
              <a:ext cx="3398289" cy="773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p:nvPr/>
          </p:nvCxnSpPr>
          <p:spPr bwMode="auto">
            <a:xfrm rot="326209" flipV="1">
              <a:off x="2405203" y="3776348"/>
              <a:ext cx="1044029" cy="139366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22976234" name="Textfeld 36"/>
            <p:cNvSpPr txBox="1"/>
            <p:nvPr/>
          </p:nvSpPr>
          <p:spPr bwMode="auto">
            <a:xfrm rot="18664935">
              <a:off x="3549630" y="4132830"/>
              <a:ext cx="1153693" cy="276999"/>
            </a:xfrm>
            <a:prstGeom prst="rect">
              <a:avLst/>
            </a:prstGeom>
            <a:noFill/>
          </p:spPr>
          <p:txBody>
            <a:bodyPr wrap="square" rtlCol="0">
              <a:spAutoFit/>
            </a:bodyPr>
            <a:lstStyle/>
            <a:p>
              <a:pPr>
                <a:defRPr/>
              </a:pPr>
              <a:r>
                <a:rPr lang="de-DE" sz="1200" dirty="0">
                  <a:solidFill>
                    <a:schemeClr val="accent5">
                      <a:lumMod val="75000"/>
                    </a:schemeClr>
                  </a:solidFill>
                </a:rPr>
                <a:t>schnell</a:t>
              </a:r>
              <a:endParaRPr dirty="0"/>
            </a:p>
          </p:txBody>
        </p:sp>
        <p:sp>
          <p:nvSpPr>
            <p:cNvPr id="1397361292" name="Textfeld 35"/>
            <p:cNvSpPr txBox="1"/>
            <p:nvPr/>
          </p:nvSpPr>
          <p:spPr bwMode="auto">
            <a:xfrm rot="18731651">
              <a:off x="1889212" y="4588296"/>
              <a:ext cx="1153693" cy="276999"/>
            </a:xfrm>
            <a:prstGeom prst="rect">
              <a:avLst/>
            </a:prstGeom>
            <a:noFill/>
          </p:spPr>
          <p:txBody>
            <a:bodyPr wrap="square" rtlCol="0">
              <a:spAutoFit/>
            </a:bodyPr>
            <a:lstStyle/>
            <a:p>
              <a:pPr>
                <a:defRPr/>
              </a:pPr>
              <a:r>
                <a:rPr lang="de-DE" sz="1200" dirty="0">
                  <a:solidFill>
                    <a:schemeClr val="accent5">
                      <a:lumMod val="75000"/>
                    </a:schemeClr>
                  </a:solidFill>
                </a:rPr>
                <a:t>langsam</a:t>
              </a:r>
              <a:endParaRPr dirty="0"/>
            </a:p>
          </p:txBody>
        </p:sp>
        <p:sp>
          <p:nvSpPr>
            <p:cNvPr id="1523976293" name="Textfeld 51"/>
            <p:cNvSpPr txBox="1"/>
            <p:nvPr/>
          </p:nvSpPr>
          <p:spPr bwMode="auto">
            <a:xfrm rot="2374460">
              <a:off x="3279210" y="2782912"/>
              <a:ext cx="1153693" cy="276999"/>
            </a:xfrm>
            <a:prstGeom prst="rect">
              <a:avLst/>
            </a:prstGeom>
            <a:noFill/>
          </p:spPr>
          <p:txBody>
            <a:bodyPr wrap="square" rtlCol="0">
              <a:spAutoFit/>
            </a:bodyPr>
            <a:lstStyle/>
            <a:p>
              <a:pPr>
                <a:defRPr/>
              </a:pPr>
              <a:r>
                <a:rPr lang="de-DE" sz="1200" dirty="0">
                  <a:solidFill>
                    <a:schemeClr val="accent5">
                      <a:lumMod val="75000"/>
                    </a:schemeClr>
                  </a:solidFill>
                </a:rPr>
                <a:t>langsam</a:t>
              </a:r>
              <a:endParaRPr dirty="0"/>
            </a:p>
          </p:txBody>
        </p:sp>
        <p:sp>
          <p:nvSpPr>
            <p:cNvPr id="1492684964" name="Textfeld 54"/>
            <p:cNvSpPr txBox="1"/>
            <p:nvPr/>
          </p:nvSpPr>
          <p:spPr bwMode="auto">
            <a:xfrm rot="2274240">
              <a:off x="1468270" y="2265995"/>
              <a:ext cx="1153693" cy="276999"/>
            </a:xfrm>
            <a:prstGeom prst="rect">
              <a:avLst/>
            </a:prstGeom>
            <a:noFill/>
          </p:spPr>
          <p:txBody>
            <a:bodyPr wrap="square" rtlCol="0">
              <a:spAutoFit/>
            </a:bodyPr>
            <a:lstStyle/>
            <a:p>
              <a:pPr>
                <a:defRPr/>
              </a:pPr>
              <a:r>
                <a:rPr lang="de-DE" sz="1200" dirty="0">
                  <a:solidFill>
                    <a:schemeClr val="accent5">
                      <a:lumMod val="75000"/>
                    </a:schemeClr>
                  </a:solidFill>
                </a:rPr>
                <a:t>schnell</a:t>
              </a:r>
              <a:endParaRPr dirty="0"/>
            </a:p>
          </p:txBody>
        </p:sp>
        <p:cxnSp>
          <p:nvCxnSpPr>
            <p:cNvPr id="80" name="Gerade Verbindung mit Pfeil 79"/>
            <p:cNvCxnSpPr/>
            <p:nvPr/>
          </p:nvCxnSpPr>
          <p:spPr bwMode="auto">
            <a:xfrm rot="16574118" flipV="1">
              <a:off x="2119574" y="1350576"/>
              <a:ext cx="1126723" cy="155765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7754775" name="Textfeld 4"/>
            <p:cNvSpPr txBox="1"/>
            <p:nvPr/>
          </p:nvSpPr>
          <p:spPr bwMode="auto">
            <a:xfrm>
              <a:off x="5109388" y="1627913"/>
              <a:ext cx="1803897" cy="2783839"/>
            </a:xfrm>
            <a:prstGeom prst="rect">
              <a:avLst/>
            </a:prstGeom>
            <a:noFill/>
          </p:spPr>
          <p:txBody>
            <a:bodyPr wrap="square" rtlCol="0">
              <a:spAutoFit/>
            </a:bodyPr>
            <a:lstStyle/>
            <a:p>
              <a:pPr>
                <a:defRPr/>
              </a:pPr>
              <a:r>
                <a:rPr lang="de-DE" sz="2000" b="1" dirty="0"/>
                <a:t>Merksatz:</a:t>
              </a:r>
              <a:endParaRPr dirty="0"/>
            </a:p>
            <a:p>
              <a:pPr>
                <a:defRPr/>
              </a:pPr>
              <a:br>
                <a:rPr lang="de-DE" b="1" dirty="0"/>
              </a:br>
              <a:r>
                <a:rPr lang="de-DE" sz="2000" b="1" dirty="0"/>
                <a:t>„Komm und</a:t>
              </a:r>
              <a:endParaRPr dirty="0"/>
            </a:p>
            <a:p>
              <a:pPr>
                <a:lnSpc>
                  <a:spcPct val="150000"/>
                </a:lnSpc>
                <a:defRPr/>
              </a:pPr>
              <a:r>
                <a:rPr lang="de-DE" sz="2000" b="1" dirty="0">
                  <a:solidFill>
                    <a:srgbClr val="0070C0"/>
                  </a:solidFill>
                </a:rPr>
                <a:t>   1             2</a:t>
              </a:r>
              <a:endParaRPr dirty="0"/>
            </a:p>
            <a:p>
              <a:pPr>
                <a:lnSpc>
                  <a:spcPct val="150000"/>
                </a:lnSpc>
                <a:defRPr/>
              </a:pPr>
              <a:br>
                <a:rPr lang="de-DE" sz="2000" b="1" dirty="0"/>
              </a:br>
              <a:r>
                <a:rPr lang="de-DE" sz="2000" b="1" dirty="0"/>
                <a:t>Lauf mit mir“</a:t>
              </a:r>
              <a:endParaRPr dirty="0"/>
            </a:p>
            <a:p>
              <a:pPr>
                <a:lnSpc>
                  <a:spcPct val="150000"/>
                </a:lnSpc>
                <a:defRPr/>
              </a:pPr>
              <a:r>
                <a:rPr lang="de-DE" sz="2000" b="1" dirty="0">
                  <a:solidFill>
                    <a:srgbClr val="0070C0"/>
                  </a:solidFill>
                </a:rPr>
                <a:t>   3      +     4</a:t>
              </a:r>
              <a:endParaRPr dirty="0"/>
            </a:p>
          </p:txBody>
        </p:sp>
        <p:sp>
          <p:nvSpPr>
            <p:cNvPr id="556894581" name="Textfeld 8"/>
            <p:cNvSpPr txBox="1"/>
            <p:nvPr/>
          </p:nvSpPr>
          <p:spPr bwMode="auto">
            <a:xfrm>
              <a:off x="5518370" y="2935977"/>
              <a:ext cx="1153693" cy="276999"/>
            </a:xfrm>
            <a:prstGeom prst="rect">
              <a:avLst/>
            </a:prstGeom>
            <a:noFill/>
          </p:spPr>
          <p:txBody>
            <a:bodyPr wrap="square" rtlCol="0">
              <a:spAutoFit/>
            </a:bodyPr>
            <a:lstStyle/>
            <a:p>
              <a:pPr>
                <a:defRPr/>
              </a:pPr>
              <a:r>
                <a:rPr lang="de-DE" sz="1200">
                  <a:solidFill>
                    <a:schemeClr val="accent5">
                      <a:lumMod val="75000"/>
                    </a:schemeClr>
                  </a:solidFill>
                </a:rPr>
                <a:t>langsam</a:t>
              </a:r>
              <a:endParaRPr/>
            </a:p>
          </p:txBody>
        </p:sp>
        <p:sp>
          <p:nvSpPr>
            <p:cNvPr id="2023915337" name="Textfeld 10"/>
            <p:cNvSpPr txBox="1"/>
            <p:nvPr/>
          </p:nvSpPr>
          <p:spPr bwMode="auto">
            <a:xfrm>
              <a:off x="5590378" y="4293096"/>
              <a:ext cx="1153693" cy="276999"/>
            </a:xfrm>
            <a:prstGeom prst="rect">
              <a:avLst/>
            </a:prstGeom>
            <a:noFill/>
          </p:spPr>
          <p:txBody>
            <a:bodyPr wrap="square" rtlCol="0">
              <a:spAutoFit/>
            </a:bodyPr>
            <a:lstStyle/>
            <a:p>
              <a:pPr>
                <a:defRPr/>
              </a:pPr>
              <a:r>
                <a:rPr lang="de-DE" sz="1200" dirty="0">
                  <a:solidFill>
                    <a:schemeClr val="accent5">
                      <a:lumMod val="75000"/>
                    </a:schemeClr>
                  </a:solidFill>
                </a:rPr>
                <a:t>schnell</a:t>
              </a:r>
              <a:endParaRPr dirty="0"/>
            </a:p>
          </p:txBody>
        </p:sp>
        <p:sp>
          <p:nvSpPr>
            <p:cNvPr id="1001577312" name="Textfeld 14"/>
            <p:cNvSpPr txBox="1"/>
            <p:nvPr/>
          </p:nvSpPr>
          <p:spPr bwMode="auto">
            <a:xfrm>
              <a:off x="2270049" y="3861048"/>
              <a:ext cx="585591" cy="369332"/>
            </a:xfrm>
            <a:prstGeom prst="rect">
              <a:avLst/>
            </a:prstGeom>
            <a:noFill/>
          </p:spPr>
          <p:txBody>
            <a:bodyPr wrap="square" rtlCol="0">
              <a:spAutoFit/>
            </a:bodyPr>
            <a:lstStyle/>
            <a:p>
              <a:pPr>
                <a:defRPr/>
              </a:pPr>
              <a:r>
                <a:rPr lang="de-DE" dirty="0">
                  <a:solidFill>
                    <a:srgbClr val="0070C0"/>
                  </a:solidFill>
                </a:rPr>
                <a:t>2 </a:t>
              </a:r>
              <a:r>
                <a:rPr lang="de-DE" dirty="0"/>
                <a:t>L</a:t>
              </a:r>
              <a:endParaRPr dirty="0"/>
            </a:p>
          </p:txBody>
        </p:sp>
        <p:sp>
          <p:nvSpPr>
            <p:cNvPr id="723371470" name="Textfeld 12"/>
            <p:cNvSpPr txBox="1"/>
            <p:nvPr/>
          </p:nvSpPr>
          <p:spPr bwMode="auto">
            <a:xfrm>
              <a:off x="2547726" y="5028640"/>
              <a:ext cx="571782" cy="369332"/>
            </a:xfrm>
            <a:prstGeom prst="rect">
              <a:avLst/>
            </a:prstGeom>
            <a:noFill/>
          </p:spPr>
          <p:txBody>
            <a:bodyPr wrap="square" rtlCol="0">
              <a:spAutoFit/>
            </a:bodyPr>
            <a:lstStyle/>
            <a:p>
              <a:pPr>
                <a:defRPr/>
              </a:pPr>
              <a:r>
                <a:rPr lang="de-DE">
                  <a:solidFill>
                    <a:srgbClr val="0070C0"/>
                  </a:solidFill>
                </a:rPr>
                <a:t>1 </a:t>
              </a:r>
              <a:r>
                <a:rPr lang="de-DE"/>
                <a:t>R</a:t>
              </a:r>
              <a:endParaRPr/>
            </a:p>
          </p:txBody>
        </p:sp>
        <p:sp>
          <p:nvSpPr>
            <p:cNvPr id="1086104103" name="Textfeld 17"/>
            <p:cNvSpPr txBox="1"/>
            <p:nvPr/>
          </p:nvSpPr>
          <p:spPr bwMode="auto">
            <a:xfrm>
              <a:off x="3359696" y="4345276"/>
              <a:ext cx="578388" cy="369332"/>
            </a:xfrm>
            <a:prstGeom prst="rect">
              <a:avLst/>
            </a:prstGeom>
            <a:noFill/>
          </p:spPr>
          <p:txBody>
            <a:bodyPr wrap="square" rtlCol="0">
              <a:spAutoFit/>
            </a:bodyPr>
            <a:lstStyle/>
            <a:p>
              <a:pPr>
                <a:defRPr/>
              </a:pPr>
              <a:r>
                <a:rPr lang="de-DE" dirty="0">
                  <a:solidFill>
                    <a:srgbClr val="0070C0"/>
                  </a:solidFill>
                </a:rPr>
                <a:t>3</a:t>
              </a:r>
              <a:r>
                <a:rPr lang="de-DE" dirty="0"/>
                <a:t> R</a:t>
              </a:r>
              <a:endParaRPr dirty="0"/>
            </a:p>
          </p:txBody>
        </p:sp>
        <p:sp>
          <p:nvSpPr>
            <p:cNvPr id="1164035457" name="Textfeld 18"/>
            <p:cNvSpPr txBox="1"/>
            <p:nvPr/>
          </p:nvSpPr>
          <p:spPr bwMode="auto">
            <a:xfrm>
              <a:off x="2855640" y="3393096"/>
              <a:ext cx="497099" cy="369332"/>
            </a:xfrm>
            <a:prstGeom prst="rect">
              <a:avLst/>
            </a:prstGeom>
            <a:noFill/>
          </p:spPr>
          <p:txBody>
            <a:bodyPr wrap="square" rtlCol="0">
              <a:spAutoFit/>
            </a:bodyPr>
            <a:lstStyle/>
            <a:p>
              <a:pPr>
                <a:defRPr/>
              </a:pPr>
              <a:r>
                <a:rPr lang="de-DE" dirty="0">
                  <a:solidFill>
                    <a:srgbClr val="0070C0"/>
                  </a:solidFill>
                </a:rPr>
                <a:t>+ </a:t>
              </a:r>
              <a:r>
                <a:rPr lang="de-DE" dirty="0"/>
                <a:t>L</a:t>
              </a:r>
              <a:endParaRPr dirty="0"/>
            </a:p>
          </p:txBody>
        </p:sp>
        <p:sp>
          <p:nvSpPr>
            <p:cNvPr id="961743717" name="Textfeld 19"/>
            <p:cNvSpPr txBox="1"/>
            <p:nvPr/>
          </p:nvSpPr>
          <p:spPr bwMode="auto">
            <a:xfrm>
              <a:off x="3838587" y="3847418"/>
              <a:ext cx="490333" cy="369332"/>
            </a:xfrm>
            <a:prstGeom prst="rect">
              <a:avLst/>
            </a:prstGeom>
            <a:noFill/>
          </p:spPr>
          <p:txBody>
            <a:bodyPr wrap="square" rtlCol="0">
              <a:spAutoFit/>
            </a:bodyPr>
            <a:lstStyle/>
            <a:p>
              <a:pPr>
                <a:defRPr/>
              </a:pPr>
              <a:r>
                <a:rPr lang="de-DE" dirty="0">
                  <a:solidFill>
                    <a:srgbClr val="0070C0"/>
                  </a:solidFill>
                </a:rPr>
                <a:t>4 </a:t>
              </a:r>
              <a:r>
                <a:rPr lang="de-DE" dirty="0"/>
                <a:t>R</a:t>
              </a:r>
              <a:endParaRPr dirty="0"/>
            </a:p>
          </p:txBody>
        </p:sp>
        <p:sp>
          <p:nvSpPr>
            <p:cNvPr id="421859781" name="Textfeld 20"/>
            <p:cNvSpPr txBox="1"/>
            <p:nvPr/>
          </p:nvSpPr>
          <p:spPr bwMode="auto">
            <a:xfrm>
              <a:off x="2849705" y="2956302"/>
              <a:ext cx="471244" cy="369332"/>
            </a:xfrm>
            <a:prstGeom prst="rect">
              <a:avLst/>
            </a:prstGeom>
            <a:noFill/>
          </p:spPr>
          <p:txBody>
            <a:bodyPr wrap="square" rtlCol="0">
              <a:spAutoFit/>
            </a:bodyPr>
            <a:lstStyle/>
            <a:p>
              <a:pPr>
                <a:defRPr/>
              </a:pPr>
              <a:r>
                <a:rPr lang="de-DE" dirty="0">
                  <a:solidFill>
                    <a:srgbClr val="0070C0"/>
                  </a:solidFill>
                </a:rPr>
                <a:t>5 </a:t>
              </a:r>
              <a:r>
                <a:rPr lang="de-DE" dirty="0"/>
                <a:t>L</a:t>
              </a:r>
              <a:endParaRPr dirty="0"/>
            </a:p>
          </p:txBody>
        </p:sp>
        <p:sp>
          <p:nvSpPr>
            <p:cNvPr id="1497047583" name="Textfeld 22"/>
            <p:cNvSpPr txBox="1"/>
            <p:nvPr/>
          </p:nvSpPr>
          <p:spPr bwMode="auto">
            <a:xfrm>
              <a:off x="3215680" y="1979548"/>
              <a:ext cx="519177" cy="369332"/>
            </a:xfrm>
            <a:prstGeom prst="rect">
              <a:avLst/>
            </a:prstGeom>
            <a:noFill/>
          </p:spPr>
          <p:txBody>
            <a:bodyPr wrap="square" rtlCol="0">
              <a:spAutoFit/>
            </a:bodyPr>
            <a:lstStyle/>
            <a:p>
              <a:pPr>
                <a:defRPr/>
              </a:pPr>
              <a:r>
                <a:rPr lang="de-DE" dirty="0">
                  <a:solidFill>
                    <a:srgbClr val="0070C0"/>
                  </a:solidFill>
                </a:rPr>
                <a:t>6 </a:t>
              </a:r>
              <a:r>
                <a:rPr lang="de-DE" dirty="0"/>
                <a:t>R</a:t>
              </a:r>
              <a:endParaRPr dirty="0"/>
            </a:p>
          </p:txBody>
        </p:sp>
        <p:sp>
          <p:nvSpPr>
            <p:cNvPr id="1147779212" name="Textfeld 23"/>
            <p:cNvSpPr txBox="1"/>
            <p:nvPr/>
          </p:nvSpPr>
          <p:spPr bwMode="auto">
            <a:xfrm>
              <a:off x="2105484" y="2192245"/>
              <a:ext cx="549760" cy="369332"/>
            </a:xfrm>
            <a:prstGeom prst="rect">
              <a:avLst/>
            </a:prstGeom>
            <a:noFill/>
          </p:spPr>
          <p:txBody>
            <a:bodyPr wrap="square" rtlCol="0">
              <a:spAutoFit/>
            </a:bodyPr>
            <a:lstStyle/>
            <a:p>
              <a:pPr>
                <a:defRPr/>
              </a:pPr>
              <a:r>
                <a:rPr lang="de-DE" dirty="0">
                  <a:solidFill>
                    <a:srgbClr val="0070C0"/>
                  </a:solidFill>
                </a:rPr>
                <a:t>7 </a:t>
              </a:r>
              <a:r>
                <a:rPr lang="de-DE" dirty="0"/>
                <a:t>L</a:t>
              </a:r>
              <a:endParaRPr dirty="0"/>
            </a:p>
          </p:txBody>
        </p:sp>
        <p:sp>
          <p:nvSpPr>
            <p:cNvPr id="568777653" name="Textfeld 33"/>
            <p:cNvSpPr txBox="1"/>
            <p:nvPr/>
          </p:nvSpPr>
          <p:spPr bwMode="auto">
            <a:xfrm>
              <a:off x="2567608" y="1412776"/>
              <a:ext cx="587046" cy="369332"/>
            </a:xfrm>
            <a:prstGeom prst="rect">
              <a:avLst/>
            </a:prstGeom>
            <a:noFill/>
          </p:spPr>
          <p:txBody>
            <a:bodyPr wrap="square" rtlCol="0">
              <a:spAutoFit/>
            </a:bodyPr>
            <a:lstStyle/>
            <a:p>
              <a:pPr>
                <a:defRPr/>
              </a:pPr>
              <a:r>
                <a:rPr lang="de-DE" dirty="0">
                  <a:solidFill>
                    <a:srgbClr val="0070C0"/>
                  </a:solidFill>
                </a:rPr>
                <a:t>+ </a:t>
              </a:r>
              <a:r>
                <a:rPr lang="de-DE" dirty="0"/>
                <a:t>R</a:t>
              </a:r>
              <a:endParaRPr dirty="0"/>
            </a:p>
          </p:txBody>
        </p:sp>
        <p:sp>
          <p:nvSpPr>
            <p:cNvPr id="1248100691" name="Textfeld 34"/>
            <p:cNvSpPr txBox="1"/>
            <p:nvPr/>
          </p:nvSpPr>
          <p:spPr bwMode="auto">
            <a:xfrm>
              <a:off x="1418292" y="1621943"/>
              <a:ext cx="475634" cy="369332"/>
            </a:xfrm>
            <a:prstGeom prst="rect">
              <a:avLst/>
            </a:prstGeom>
            <a:noFill/>
          </p:spPr>
          <p:txBody>
            <a:bodyPr wrap="square" rtlCol="0">
              <a:spAutoFit/>
            </a:bodyPr>
            <a:lstStyle/>
            <a:p>
              <a:pPr>
                <a:defRPr/>
              </a:pPr>
              <a:r>
                <a:rPr lang="de-DE" dirty="0">
                  <a:solidFill>
                    <a:srgbClr val="0070C0"/>
                  </a:solidFill>
                </a:rPr>
                <a:t>8 </a:t>
              </a:r>
              <a:r>
                <a:rPr lang="de-DE" dirty="0"/>
                <a:t>L</a:t>
              </a:r>
              <a:endParaRPr dirty="0"/>
            </a:p>
          </p:txBody>
        </p:sp>
        <p:sp>
          <p:nvSpPr>
            <p:cNvPr id="1776386644" name="Textfeld 113"/>
            <p:cNvSpPr txBox="1"/>
            <p:nvPr/>
          </p:nvSpPr>
          <p:spPr bwMode="auto">
            <a:xfrm>
              <a:off x="8814155" y="3244642"/>
              <a:ext cx="1728192" cy="369332"/>
            </a:xfrm>
            <a:prstGeom prst="rect">
              <a:avLst/>
            </a:prstGeom>
            <a:noFill/>
          </p:spPr>
          <p:txBody>
            <a:bodyPr wrap="square" rtlCol="0">
              <a:spAutoFit/>
            </a:bodyPr>
            <a:lstStyle/>
            <a:p>
              <a:pPr>
                <a:defRPr/>
              </a:pPr>
              <a:r>
                <a:rPr lang="de-DE" b="1" dirty="0">
                  <a:solidFill>
                    <a:schemeClr val="accent5">
                      <a:lumMod val="75000"/>
                    </a:schemeClr>
                  </a:solidFill>
                </a:rPr>
                <a:t>Bodenrolle</a:t>
              </a:r>
              <a:endParaRPr b="1" dirty="0"/>
            </a:p>
          </p:txBody>
        </p:sp>
        <p:sp>
          <p:nvSpPr>
            <p:cNvPr id="1736736646" name="Textfeld 89"/>
            <p:cNvSpPr txBox="1"/>
            <p:nvPr/>
          </p:nvSpPr>
          <p:spPr bwMode="auto">
            <a:xfrm>
              <a:off x="7596818" y="4654877"/>
              <a:ext cx="4216986" cy="646331"/>
            </a:xfrm>
            <a:prstGeom prst="rect">
              <a:avLst/>
            </a:prstGeom>
            <a:noFill/>
          </p:spPr>
          <p:txBody>
            <a:bodyPr wrap="square" rtlCol="0">
              <a:spAutoFit/>
            </a:bodyPr>
            <a:lstStyle/>
            <a:p>
              <a:pPr>
                <a:defRPr/>
              </a:pPr>
              <a:r>
                <a:rPr lang="de-DE" b="1" dirty="0">
                  <a:solidFill>
                    <a:srgbClr val="0070C0"/>
                  </a:solidFill>
                </a:rPr>
                <a:t>   5                   6                   7                     8</a:t>
              </a:r>
              <a:endParaRPr b="1" dirty="0">
                <a:solidFill>
                  <a:srgbClr val="0070C0"/>
                </a:solidFill>
              </a:endParaRPr>
            </a:p>
            <a:p>
              <a:pPr>
                <a:defRPr/>
              </a:pPr>
              <a:r>
                <a:rPr lang="de-DE" dirty="0"/>
                <a:t>Sprung         tief              dreh                steh</a:t>
              </a:r>
              <a:endParaRPr dirty="0"/>
            </a:p>
          </p:txBody>
        </p:sp>
        <p:pic>
          <p:nvPicPr>
            <p:cNvPr id="15" name="Grafik 14" descr="Ein Bild, das Yoga enthält.&#10;&#10;KI-generierte Inhalte können fehlerhaft sein.">
              <a:extLst>
                <a:ext uri="{FF2B5EF4-FFF2-40B4-BE49-F238E27FC236}">
                  <a16:creationId xmlns:a16="http://schemas.microsoft.com/office/drawing/2014/main" id="{AC342187-D927-7BEE-EAB6-A813B967257D}"/>
                </a:ext>
              </a:extLst>
            </p:cNvPr>
            <p:cNvPicPr>
              <a:picLocks noChangeAspect="1"/>
            </p:cNvPicPr>
            <p:nvPr/>
          </p:nvPicPr>
          <p:blipFill>
            <a:blip r:embed="rId3" cstate="print">
              <a:extLst>
                <a:ext uri="{28A0092B-C50C-407E-A947-70E740481C1C}">
                  <a14:useLocalDpi xmlns:a14="http://schemas.microsoft.com/office/drawing/2010/main" val="0"/>
                </a:ext>
              </a:extLst>
            </a:blip>
            <a:srcRect l="1" t="4466" r="4757"/>
            <a:stretch>
              <a:fillRect/>
            </a:stretch>
          </p:blipFill>
          <p:spPr>
            <a:xfrm>
              <a:off x="9190421" y="3706370"/>
              <a:ext cx="714359" cy="848236"/>
            </a:xfrm>
            <a:prstGeom prst="rect">
              <a:avLst/>
            </a:prstGeom>
          </p:spPr>
        </p:pic>
        <p:pic>
          <p:nvPicPr>
            <p:cNvPr id="11" name="Grafik 10">
              <a:extLst>
                <a:ext uri="{FF2B5EF4-FFF2-40B4-BE49-F238E27FC236}">
                  <a16:creationId xmlns:a16="http://schemas.microsoft.com/office/drawing/2014/main" id="{675375A3-ED6D-1245-B19A-0388B9493F1C}"/>
                </a:ext>
              </a:extLst>
            </p:cNvPr>
            <p:cNvPicPr>
              <a:picLocks noChangeAspect="1"/>
            </p:cNvPicPr>
            <p:nvPr/>
          </p:nvPicPr>
          <p:blipFill>
            <a:blip r:embed="rId4" cstate="print">
              <a:extLst>
                <a:ext uri="{28A0092B-C50C-407E-A947-70E740481C1C}">
                  <a14:useLocalDpi xmlns:a14="http://schemas.microsoft.com/office/drawing/2010/main" val="0"/>
                </a:ext>
              </a:extLst>
            </a:blip>
            <a:srcRect l="16190" t="10452" r="11286" b="12159"/>
            <a:stretch>
              <a:fillRect/>
            </a:stretch>
          </p:blipFill>
          <p:spPr>
            <a:xfrm>
              <a:off x="8152516" y="3645612"/>
              <a:ext cx="463764" cy="854655"/>
            </a:xfrm>
            <a:prstGeom prst="rect">
              <a:avLst/>
            </a:prstGeom>
          </p:spPr>
        </p:pic>
        <p:pic>
          <p:nvPicPr>
            <p:cNvPr id="13" name="Grafik 12" descr="Ein Bild, das Balance, Yoga, Knie, körperliche Fitness enthält.&#10;&#10;KI-generierte Inhalte können fehlerhaft sein.">
              <a:extLst>
                <a:ext uri="{FF2B5EF4-FFF2-40B4-BE49-F238E27FC236}">
                  <a16:creationId xmlns:a16="http://schemas.microsoft.com/office/drawing/2014/main" id="{3094139E-F18B-3304-82F1-9E70FDEBA615}"/>
                </a:ext>
              </a:extLst>
            </p:cNvPr>
            <p:cNvPicPr>
              <a:picLocks noChangeAspect="1"/>
            </p:cNvPicPr>
            <p:nvPr/>
          </p:nvPicPr>
          <p:blipFill>
            <a:blip r:embed="rId5" cstate="print">
              <a:extLst>
                <a:ext uri="{28A0092B-C50C-407E-A947-70E740481C1C}">
                  <a14:useLocalDpi xmlns:a14="http://schemas.microsoft.com/office/drawing/2010/main" val="0"/>
                </a:ext>
              </a:extLst>
            </a:blip>
            <a:srcRect l="9036" t="10738" r="18675" b="11824"/>
            <a:stretch>
              <a:fillRect/>
            </a:stretch>
          </p:blipFill>
          <p:spPr>
            <a:xfrm>
              <a:off x="8616280" y="3719339"/>
              <a:ext cx="668310" cy="775436"/>
            </a:xfrm>
            <a:prstGeom prst="rect">
              <a:avLst/>
            </a:prstGeom>
          </p:spPr>
        </p:pic>
        <p:pic>
          <p:nvPicPr>
            <p:cNvPr id="19" name="Grafik 18" descr="Ein Bild, das Schlittschuhlaufen enthält.&#10;&#10;KI-generierte Inhalte können fehlerhaft sein.">
              <a:extLst>
                <a:ext uri="{FF2B5EF4-FFF2-40B4-BE49-F238E27FC236}">
                  <a16:creationId xmlns:a16="http://schemas.microsoft.com/office/drawing/2014/main" id="{D2008A39-B461-6D7B-AD1D-3F8372C458FB}"/>
                </a:ext>
              </a:extLst>
            </p:cNvPr>
            <p:cNvPicPr>
              <a:picLocks noChangeAspect="1"/>
            </p:cNvPicPr>
            <p:nvPr/>
          </p:nvPicPr>
          <p:blipFill>
            <a:blip r:embed="rId6" cstate="print">
              <a:extLst>
                <a:ext uri="{28A0092B-C50C-407E-A947-70E740481C1C}">
                  <a14:useLocalDpi xmlns:a14="http://schemas.microsoft.com/office/drawing/2010/main" val="0"/>
                </a:ext>
              </a:extLst>
            </a:blip>
            <a:srcRect l="7706" t="5571" r="9204" b="6991"/>
            <a:stretch>
              <a:fillRect/>
            </a:stretch>
          </p:blipFill>
          <p:spPr>
            <a:xfrm>
              <a:off x="10575967" y="3789628"/>
              <a:ext cx="632601" cy="686695"/>
            </a:xfrm>
            <a:prstGeom prst="rect">
              <a:avLst/>
            </a:prstGeom>
          </p:spPr>
        </p:pic>
        <p:pic>
          <p:nvPicPr>
            <p:cNvPr id="21" name="Grafik 20" descr="Ein Bild, das Schuhwerk, Kleidung, Person enthält.&#10;&#10;KI-generierte Inhalte können fehlerhaft sein.">
              <a:extLst>
                <a:ext uri="{FF2B5EF4-FFF2-40B4-BE49-F238E27FC236}">
                  <a16:creationId xmlns:a16="http://schemas.microsoft.com/office/drawing/2014/main" id="{0373E56B-A3A8-F861-5021-4C1E8D8463A4}"/>
                </a:ext>
              </a:extLst>
            </p:cNvPr>
            <p:cNvPicPr>
              <a:picLocks noChangeAspect="1"/>
            </p:cNvPicPr>
            <p:nvPr/>
          </p:nvPicPr>
          <p:blipFill>
            <a:blip r:embed="rId7" cstate="print">
              <a:extLst>
                <a:ext uri="{28A0092B-C50C-407E-A947-70E740481C1C}">
                  <a14:useLocalDpi xmlns:a14="http://schemas.microsoft.com/office/drawing/2010/main" val="0"/>
                </a:ext>
              </a:extLst>
            </a:blip>
            <a:srcRect l="17822" t="6573" r="9904" b="6616"/>
            <a:stretch>
              <a:fillRect/>
            </a:stretch>
          </p:blipFill>
          <p:spPr>
            <a:xfrm>
              <a:off x="11280576" y="3501596"/>
              <a:ext cx="430353" cy="925677"/>
            </a:xfrm>
            <a:prstGeom prst="rect">
              <a:avLst/>
            </a:prstGeom>
          </p:spPr>
        </p:pic>
        <p:pic>
          <p:nvPicPr>
            <p:cNvPr id="4" name="Grafik 3" descr="Ein Bild, das Schuhwerk enthält.&#10;&#10;KI-generierte Inhalte können fehlerhaft sein.">
              <a:extLst>
                <a:ext uri="{FF2B5EF4-FFF2-40B4-BE49-F238E27FC236}">
                  <a16:creationId xmlns:a16="http://schemas.microsoft.com/office/drawing/2014/main" id="{3860BEA5-F0AC-D0D8-C83D-F1A86EFB4CA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08168" y="3373836"/>
              <a:ext cx="590033" cy="1135997"/>
            </a:xfrm>
            <a:prstGeom prst="rect">
              <a:avLst/>
            </a:prstGeom>
          </p:spPr>
        </p:pic>
        <p:pic>
          <p:nvPicPr>
            <p:cNvPr id="2" name="Grafik 1" descr="Ein Bild, das Silhouette enthält.&#10;&#10;KI-generierte Inhalte können fehlerhaft sein.">
              <a:extLst>
                <a:ext uri="{FF2B5EF4-FFF2-40B4-BE49-F238E27FC236}">
                  <a16:creationId xmlns:a16="http://schemas.microsoft.com/office/drawing/2014/main" id="{7253F83B-4F26-5B1D-C885-772CB27D0867}"/>
                </a:ext>
              </a:extLst>
            </p:cNvPr>
            <p:cNvPicPr>
              <a:picLocks noChangeAspect="1"/>
            </p:cNvPicPr>
            <p:nvPr/>
          </p:nvPicPr>
          <p:blipFill>
            <a:blip r:embed="rId9" cstate="print">
              <a:extLst>
                <a:ext uri="{BEBA8EAE-BF5A-486C-A8C5-ECC9F3942E4B}">
                  <a14:imgProps xmlns:a14="http://schemas.microsoft.com/office/drawing/2010/main">
                    <a14:imgLayer r:embed="rId10">
                      <a14:imgEffect>
                        <a14:artisticMarker/>
                      </a14:imgEffect>
                    </a14:imgLayer>
                  </a14:imgProps>
                </a:ext>
                <a:ext uri="{28A0092B-C50C-407E-A947-70E740481C1C}">
                  <a14:useLocalDpi xmlns:a14="http://schemas.microsoft.com/office/drawing/2010/main" val="0"/>
                </a:ext>
              </a:extLst>
            </a:blip>
            <a:stretch>
              <a:fillRect/>
            </a:stretch>
          </p:blipFill>
          <p:spPr bwMode="auto">
            <a:xfrm rot="2709217">
              <a:off x="2625550" y="4185035"/>
              <a:ext cx="263282" cy="505579"/>
            </a:xfrm>
            <a:prstGeom prst="rect">
              <a:avLst/>
            </a:prstGeom>
          </p:spPr>
        </p:pic>
        <p:pic>
          <p:nvPicPr>
            <p:cNvPr id="5" name="Grafik 4" descr="Ein Bild, das Silhouette enthält.&#10;&#10;KI-generierte Inhalte können fehlerhaft sein.">
              <a:extLst>
                <a:ext uri="{FF2B5EF4-FFF2-40B4-BE49-F238E27FC236}">
                  <a16:creationId xmlns:a16="http://schemas.microsoft.com/office/drawing/2014/main" id="{34178992-D54E-D79D-8F28-C4BF304F0782}"/>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9039838">
              <a:off x="1919184" y="1563412"/>
              <a:ext cx="245024" cy="470518"/>
            </a:xfrm>
            <a:prstGeom prst="rect">
              <a:avLst/>
            </a:prstGeom>
          </p:spPr>
        </p:pic>
        <p:pic>
          <p:nvPicPr>
            <p:cNvPr id="12" name="Grafik 11" descr="Ein Bild, das Silhouette enthält.&#10;&#10;KI-generierte Inhalte können fehlerhaft sein.">
              <a:extLst>
                <a:ext uri="{FF2B5EF4-FFF2-40B4-BE49-F238E27FC236}">
                  <a16:creationId xmlns:a16="http://schemas.microsoft.com/office/drawing/2014/main" id="{E37247A3-F28B-D419-5374-15AD8F9DE7F9}"/>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2232146">
              <a:off x="2708118" y="4720903"/>
              <a:ext cx="181073" cy="400829"/>
            </a:xfrm>
            <a:prstGeom prst="rect">
              <a:avLst/>
            </a:prstGeom>
          </p:spPr>
        </p:pic>
        <p:pic>
          <p:nvPicPr>
            <p:cNvPr id="14" name="Grafik 13" descr="Ein Bild, das Silhouette enthält.&#10;&#10;KI-generierte Inhalte können fehlerhaft sein.">
              <a:extLst>
                <a:ext uri="{FF2B5EF4-FFF2-40B4-BE49-F238E27FC236}">
                  <a16:creationId xmlns:a16="http://schemas.microsoft.com/office/drawing/2014/main" id="{10B89894-8225-F82C-01C9-8BEA1B550B64}"/>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18709259">
              <a:off x="3084942" y="2163550"/>
              <a:ext cx="180615" cy="399816"/>
            </a:xfrm>
            <a:prstGeom prst="rect">
              <a:avLst/>
            </a:prstGeom>
          </p:spPr>
        </p:pic>
        <p:pic>
          <p:nvPicPr>
            <p:cNvPr id="16" name="Grafik 15" descr="Ein Bild, das Silhouette enthält.&#10;&#10;KI-generierte Inhalte können fehlerhaft sein.">
              <a:extLst>
                <a:ext uri="{FF2B5EF4-FFF2-40B4-BE49-F238E27FC236}">
                  <a16:creationId xmlns:a16="http://schemas.microsoft.com/office/drawing/2014/main" id="{81775D6B-0F16-DC2E-542D-BB40D10AF389}"/>
                </a:ext>
              </a:extLst>
            </p:cNvPr>
            <p:cNvPicPr>
              <a:picLocks noChangeAspect="1"/>
            </p:cNvPicPr>
            <p:nvPr/>
          </p:nvPicPr>
          <p:blipFill>
            <a:blip r:embed="rId14" cstate="print">
              <a:extLst>
                <a:ext uri="{BEBA8EAE-BF5A-486C-A8C5-ECC9F3942E4B}">
                  <a14:imgProps xmlns:a14="http://schemas.microsoft.com/office/drawing/2010/main">
                    <a14:imgLayer r:embed="rId15">
                      <a14:imgEffect>
                        <a14:artisticMarker/>
                      </a14:imgEffect>
                    </a14:imgLayer>
                  </a14:imgProps>
                </a:ext>
                <a:ext uri="{28A0092B-C50C-407E-A947-70E740481C1C}">
                  <a14:useLocalDpi xmlns:a14="http://schemas.microsoft.com/office/drawing/2010/main" val="0"/>
                </a:ext>
              </a:extLst>
            </a:blip>
            <a:stretch>
              <a:fillRect/>
            </a:stretch>
          </p:blipFill>
          <p:spPr bwMode="auto">
            <a:xfrm rot="2709217">
              <a:off x="3189985" y="3592447"/>
              <a:ext cx="238954" cy="458862"/>
            </a:xfrm>
            <a:prstGeom prst="rect">
              <a:avLst/>
            </a:prstGeom>
          </p:spPr>
        </p:pic>
        <p:pic>
          <p:nvPicPr>
            <p:cNvPr id="18" name="Grafik 17" descr="Ein Bild, das Silhouette enthält.&#10;&#10;KI-generierte Inhalte können fehlerhaft sein.">
              <a:extLst>
                <a:ext uri="{FF2B5EF4-FFF2-40B4-BE49-F238E27FC236}">
                  <a16:creationId xmlns:a16="http://schemas.microsoft.com/office/drawing/2014/main" id="{044A26B1-CF87-ACEB-F790-2CBBFFB867AA}"/>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2232146">
              <a:off x="3363901" y="4019022"/>
              <a:ext cx="181073" cy="400829"/>
            </a:xfrm>
            <a:prstGeom prst="rect">
              <a:avLst/>
            </a:prstGeom>
          </p:spPr>
        </p:pic>
        <p:pic>
          <p:nvPicPr>
            <p:cNvPr id="20" name="Grafik 19" descr="Ein Bild, das Silhouette enthält.&#10;&#10;KI-generierte Inhalte können fehlerhaft sein.">
              <a:extLst>
                <a:ext uri="{FF2B5EF4-FFF2-40B4-BE49-F238E27FC236}">
                  <a16:creationId xmlns:a16="http://schemas.microsoft.com/office/drawing/2014/main" id="{552091DC-C935-5FEE-C2FD-871098DF9BB5}"/>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2232146">
              <a:off x="3678474" y="3662285"/>
              <a:ext cx="181073" cy="400829"/>
            </a:xfrm>
            <a:prstGeom prst="rect">
              <a:avLst/>
            </a:prstGeom>
          </p:spPr>
        </p:pic>
        <p:pic>
          <p:nvPicPr>
            <p:cNvPr id="23" name="Grafik 22" descr="Ein Bild, das Silhouette enthält.&#10;&#10;KI-generierte Inhalte können fehlerhaft sein.">
              <a:extLst>
                <a:ext uri="{FF2B5EF4-FFF2-40B4-BE49-F238E27FC236}">
                  <a16:creationId xmlns:a16="http://schemas.microsoft.com/office/drawing/2014/main" id="{02E923ED-FA07-B9C1-F32B-3435634E870D}"/>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9425897">
              <a:off x="3236567" y="2779647"/>
              <a:ext cx="245024" cy="470518"/>
            </a:xfrm>
            <a:prstGeom prst="rect">
              <a:avLst/>
            </a:prstGeom>
          </p:spPr>
        </p:pic>
        <p:pic>
          <p:nvPicPr>
            <p:cNvPr id="24" name="Grafik 23" descr="Ein Bild, das Silhouette enthält.&#10;&#10;KI-generierte Inhalte können fehlerhaft sein.">
              <a:extLst>
                <a:ext uri="{FF2B5EF4-FFF2-40B4-BE49-F238E27FC236}">
                  <a16:creationId xmlns:a16="http://schemas.microsoft.com/office/drawing/2014/main" id="{E26689B0-16BF-1F74-4C30-8E3CB9762BA6}"/>
                </a:ext>
              </a:extLst>
            </p:cNvPr>
            <p:cNvPicPr>
              <a:picLocks noChangeAspect="1"/>
            </p:cNvPicPr>
            <p:nvPr/>
          </p:nvPicPr>
          <p:blipFill>
            <a:blip r:embed="rId16" cstate="print">
              <a:extLst>
                <a:ext uri="{28A0092B-C50C-407E-A947-70E740481C1C}">
                  <a14:useLocalDpi xmlns:a14="http://schemas.microsoft.com/office/drawing/2010/main" val="0"/>
                </a:ext>
              </a:extLst>
            </a:blip>
            <a:srcRect t="6971" r="40505" b="5765"/>
            <a:stretch>
              <a:fillRect/>
            </a:stretch>
          </p:blipFill>
          <p:spPr bwMode="auto">
            <a:xfrm rot="18709259">
              <a:off x="2383864" y="1520974"/>
              <a:ext cx="158432" cy="350711"/>
            </a:xfrm>
            <a:prstGeom prst="rect">
              <a:avLst/>
            </a:prstGeom>
          </p:spPr>
        </p:pic>
        <p:pic>
          <p:nvPicPr>
            <p:cNvPr id="27" name="Grafik 26" descr="Ein Bild, das Silhouette enthält.&#10;&#10;KI-generierte Inhalte können fehlerhaft sein.">
              <a:extLst>
                <a:ext uri="{FF2B5EF4-FFF2-40B4-BE49-F238E27FC236}">
                  <a16:creationId xmlns:a16="http://schemas.microsoft.com/office/drawing/2014/main" id="{5B80CB0C-A110-9A97-9070-CD824ACD9EFF}"/>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9039838">
              <a:off x="2334587" y="1937589"/>
              <a:ext cx="245024" cy="470518"/>
            </a:xfrm>
            <a:prstGeom prst="rect">
              <a:avLst/>
            </a:prstGeom>
          </p:spPr>
        </p:pic>
        <p:pic>
          <p:nvPicPr>
            <p:cNvPr id="28" name="Grafik 27" descr="Ein Bild, das Silhouette enthält.&#10;&#10;KI-generierte Inhalte können fehlerhaft sein.">
              <a:extLst>
                <a:ext uri="{FF2B5EF4-FFF2-40B4-BE49-F238E27FC236}">
                  <a16:creationId xmlns:a16="http://schemas.microsoft.com/office/drawing/2014/main" id="{AF8500F1-89F8-C29A-56D7-B735319416B4}"/>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18709259">
              <a:off x="8914555" y="2799219"/>
              <a:ext cx="180615" cy="399816"/>
            </a:xfrm>
            <a:prstGeom prst="rect">
              <a:avLst/>
            </a:prstGeom>
          </p:spPr>
        </p:pic>
        <p:grpSp>
          <p:nvGrpSpPr>
            <p:cNvPr id="44" name="Gruppieren 43">
              <a:extLst>
                <a:ext uri="{FF2B5EF4-FFF2-40B4-BE49-F238E27FC236}">
                  <a16:creationId xmlns:a16="http://schemas.microsoft.com/office/drawing/2014/main" id="{514F0A83-9A8D-9781-3443-94BA1BB27266}"/>
                </a:ext>
              </a:extLst>
            </p:cNvPr>
            <p:cNvGrpSpPr/>
            <p:nvPr/>
          </p:nvGrpSpPr>
          <p:grpSpPr>
            <a:xfrm>
              <a:off x="8390195" y="1853361"/>
              <a:ext cx="2301459" cy="1503631"/>
              <a:chOff x="8187108" y="3807601"/>
              <a:chExt cx="2301459" cy="1503631"/>
            </a:xfrm>
          </p:grpSpPr>
          <p:grpSp>
            <p:nvGrpSpPr>
              <p:cNvPr id="1247487666" name="Gruppieren 86"/>
              <p:cNvGrpSpPr/>
              <p:nvPr/>
            </p:nvGrpSpPr>
            <p:grpSpPr bwMode="auto">
              <a:xfrm>
                <a:off x="8187108" y="3833904"/>
                <a:ext cx="2301459" cy="1477328"/>
                <a:chOff x="7826989" y="4624463"/>
                <a:chExt cx="2301459" cy="1477328"/>
              </a:xfrm>
            </p:grpSpPr>
            <p:sp>
              <p:nvSpPr>
                <p:cNvPr id="32" name="Titel 3"/>
                <p:cNvSpPr txBox="1"/>
                <p:nvPr/>
              </p:nvSpPr>
              <p:spPr bwMode="auto">
                <a:xfrm>
                  <a:off x="8585519" y="5115566"/>
                  <a:ext cx="562485" cy="257650"/>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endParaRPr lang="de-DE" sz="2200">
                    <a:latin typeface="Aptos"/>
                  </a:endParaRPr>
                </a:p>
              </p:txBody>
            </p:sp>
            <p:grpSp>
              <p:nvGrpSpPr>
                <p:cNvPr id="123" name="Gruppieren 122"/>
                <p:cNvGrpSpPr/>
                <p:nvPr/>
              </p:nvGrpSpPr>
              <p:grpSpPr bwMode="auto">
                <a:xfrm>
                  <a:off x="8361779" y="4787312"/>
                  <a:ext cx="1093891" cy="873871"/>
                  <a:chOff x="3575720" y="1916832"/>
                  <a:chExt cx="1093891" cy="1080115"/>
                </a:xfrm>
              </p:grpSpPr>
              <p:sp>
                <p:nvSpPr>
                  <p:cNvPr id="73" name="Kreis: nicht ausgefüllt 72"/>
                  <p:cNvSpPr/>
                  <p:nvPr/>
                </p:nvSpPr>
                <p:spPr bwMode="auto">
                  <a:xfrm>
                    <a:off x="3575720" y="1916832"/>
                    <a:ext cx="1093891" cy="1080115"/>
                  </a:xfrm>
                  <a:prstGeom prst="donut">
                    <a:avLst>
                      <a:gd name="adj" fmla="val 70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chemeClr val="tx1"/>
                      </a:solidFill>
                    </a:endParaRPr>
                  </a:p>
                </p:txBody>
              </p:sp>
              <p:sp>
                <p:nvSpPr>
                  <p:cNvPr id="74" name="Pfeil: nach unten 73"/>
                  <p:cNvSpPr/>
                  <p:nvPr/>
                </p:nvSpPr>
                <p:spPr bwMode="auto">
                  <a:xfrm rot="18971778">
                    <a:off x="4388928" y="2016887"/>
                    <a:ext cx="158378" cy="175064"/>
                  </a:xfrm>
                  <a:prstGeom prst="downArrow">
                    <a:avLst>
                      <a:gd name="adj1" fmla="val 50000"/>
                      <a:gd name="adj2"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pic>
                <p:nvPicPr>
                  <p:cNvPr id="75" name="Freihand 74"/>
                  <p:cNvPicPr/>
                  <p:nvPr/>
                </p:nvPicPr>
                <p:blipFill>
                  <a:blip r:embed="rId17"/>
                  <a:stretch/>
                </p:blipFill>
                <p:spPr bwMode="auto">
                  <a:xfrm>
                    <a:off x="4381825" y="2033789"/>
                    <a:ext cx="40320" cy="25527"/>
                  </a:xfrm>
                  <a:prstGeom prst="rect">
                    <a:avLst/>
                  </a:prstGeom>
                </p:spPr>
              </p:pic>
              <p:pic>
                <p:nvPicPr>
                  <p:cNvPr id="76" name="Freihand 75"/>
                  <p:cNvPicPr/>
                  <p:nvPr/>
                </p:nvPicPr>
                <p:blipFill>
                  <a:blip r:embed="rId18"/>
                  <a:stretch/>
                </p:blipFill>
                <p:spPr bwMode="auto">
                  <a:xfrm>
                    <a:off x="4399275" y="2014020"/>
                    <a:ext cx="87840" cy="85071"/>
                  </a:xfrm>
                  <a:prstGeom prst="rect">
                    <a:avLst/>
                  </a:prstGeom>
                </p:spPr>
              </p:pic>
              <p:pic>
                <p:nvPicPr>
                  <p:cNvPr id="77" name="Freihand 76"/>
                  <p:cNvPicPr/>
                  <p:nvPr/>
                </p:nvPicPr>
                <p:blipFill>
                  <a:blip r:embed="rId19"/>
                  <a:stretch/>
                </p:blipFill>
                <p:spPr bwMode="auto">
                  <a:xfrm>
                    <a:off x="4381995" y="2042929"/>
                    <a:ext cx="33120" cy="35539"/>
                  </a:xfrm>
                  <a:prstGeom prst="rect">
                    <a:avLst/>
                  </a:prstGeom>
                </p:spPr>
              </p:pic>
              <p:pic>
                <p:nvPicPr>
                  <p:cNvPr id="97" name="Freihand 96"/>
                  <p:cNvPicPr/>
                  <p:nvPr/>
                </p:nvPicPr>
                <p:blipFill>
                  <a:blip r:embed="rId20"/>
                  <a:stretch/>
                </p:blipFill>
                <p:spPr bwMode="auto">
                  <a:xfrm>
                    <a:off x="4479690" y="2174408"/>
                    <a:ext cx="32841" cy="32850"/>
                  </a:xfrm>
                  <a:prstGeom prst="rect">
                    <a:avLst/>
                  </a:prstGeom>
                </p:spPr>
              </p:pic>
              <p:pic>
                <p:nvPicPr>
                  <p:cNvPr id="99" name="Freihand 98"/>
                  <p:cNvPicPr/>
                  <p:nvPr/>
                </p:nvPicPr>
                <p:blipFill>
                  <a:blip r:embed="rId21"/>
                  <a:stretch/>
                </p:blipFill>
                <p:spPr bwMode="auto">
                  <a:xfrm>
                    <a:off x="4540755" y="2099858"/>
                    <a:ext cx="18000" cy="24960"/>
                  </a:xfrm>
                  <a:prstGeom prst="rect">
                    <a:avLst/>
                  </a:prstGeom>
                </p:spPr>
              </p:pic>
              <p:pic>
                <p:nvPicPr>
                  <p:cNvPr id="100" name="Freihand 99"/>
                  <p:cNvPicPr/>
                  <p:nvPr/>
                </p:nvPicPr>
                <p:blipFill>
                  <a:blip r:embed="rId22"/>
                  <a:stretch/>
                </p:blipFill>
                <p:spPr bwMode="auto">
                  <a:xfrm>
                    <a:off x="4548675" y="2081418"/>
                    <a:ext cx="19440" cy="25520"/>
                  </a:xfrm>
                  <a:prstGeom prst="rect">
                    <a:avLst/>
                  </a:prstGeom>
                </p:spPr>
              </p:pic>
              <p:pic>
                <p:nvPicPr>
                  <p:cNvPr id="104" name="Freihand 103"/>
                  <p:cNvPicPr/>
                  <p:nvPr/>
                </p:nvPicPr>
                <p:blipFill>
                  <a:blip r:embed="rId23"/>
                  <a:stretch/>
                </p:blipFill>
                <p:spPr bwMode="auto">
                  <a:xfrm>
                    <a:off x="4429515" y="1983968"/>
                    <a:ext cx="62640" cy="47250"/>
                  </a:xfrm>
                  <a:prstGeom prst="rect">
                    <a:avLst/>
                  </a:prstGeom>
                </p:spPr>
              </p:pic>
              <p:pic>
                <p:nvPicPr>
                  <p:cNvPr id="106" name="Freihand 105"/>
                  <p:cNvPicPr/>
                  <p:nvPr/>
                </p:nvPicPr>
                <p:blipFill>
                  <a:blip r:embed="rId24"/>
                  <a:stretch/>
                </p:blipFill>
                <p:spPr bwMode="auto">
                  <a:xfrm>
                    <a:off x="4435635" y="1989119"/>
                    <a:ext cx="76680" cy="76193"/>
                  </a:xfrm>
                  <a:prstGeom prst="rect">
                    <a:avLst/>
                  </a:prstGeom>
                </p:spPr>
              </p:pic>
              <p:pic>
                <p:nvPicPr>
                  <p:cNvPr id="107" name="Freihand 106"/>
                  <p:cNvPicPr/>
                  <p:nvPr/>
                </p:nvPicPr>
                <p:blipFill>
                  <a:blip r:embed="rId25"/>
                  <a:stretch/>
                </p:blipFill>
                <p:spPr bwMode="auto">
                  <a:xfrm>
                    <a:off x="4496475" y="2190698"/>
                    <a:ext cx="46800" cy="40607"/>
                  </a:xfrm>
                  <a:prstGeom prst="rect">
                    <a:avLst/>
                  </a:prstGeom>
                </p:spPr>
              </p:pic>
              <p:grpSp>
                <p:nvGrpSpPr>
                  <p:cNvPr id="109" name="Gruppieren 108"/>
                  <p:cNvGrpSpPr/>
                  <p:nvPr/>
                </p:nvGrpSpPr>
                <p:grpSpPr bwMode="auto">
                  <a:xfrm>
                    <a:off x="4544715" y="2101778"/>
                    <a:ext cx="43200" cy="63720"/>
                    <a:chOff x="4544715" y="2101778"/>
                    <a:chExt cx="43200" cy="63720"/>
                  </a:xfrm>
                </p:grpSpPr>
                <p:pic>
                  <p:nvPicPr>
                    <p:cNvPr id="101" name="Freihand 100"/>
                    <p:cNvPicPr/>
                    <p:nvPr/>
                  </p:nvPicPr>
                  <p:blipFill>
                    <a:blip r:embed="rId26"/>
                    <a:stretch/>
                  </p:blipFill>
                  <p:spPr bwMode="auto">
                    <a:xfrm>
                      <a:off x="4535715" y="2110864"/>
                      <a:ext cx="30240" cy="30000"/>
                    </a:xfrm>
                    <a:prstGeom prst="rect">
                      <a:avLst/>
                    </a:prstGeom>
                  </p:spPr>
                </p:pic>
                <p:pic>
                  <p:nvPicPr>
                    <p:cNvPr id="102" name="Freihand 101"/>
                    <p:cNvPicPr/>
                    <p:nvPr/>
                  </p:nvPicPr>
                  <p:blipFill>
                    <a:blip r:embed="rId27"/>
                    <a:stretch/>
                  </p:blipFill>
                  <p:spPr bwMode="auto">
                    <a:xfrm>
                      <a:off x="4539015" y="2090763"/>
                      <a:ext cx="16500" cy="51109"/>
                    </a:xfrm>
                    <a:prstGeom prst="rect">
                      <a:avLst/>
                    </a:prstGeom>
                  </p:spPr>
                </p:pic>
                <p:pic>
                  <p:nvPicPr>
                    <p:cNvPr id="108" name="Freihand 107"/>
                    <p:cNvPicPr/>
                    <p:nvPr/>
                  </p:nvPicPr>
                  <p:blipFill>
                    <a:blip r:embed="rId28"/>
                    <a:stretch/>
                  </p:blipFill>
                  <p:spPr bwMode="auto">
                    <a:xfrm>
                      <a:off x="4550115" y="2116710"/>
                      <a:ext cx="46440" cy="59337"/>
                    </a:xfrm>
                    <a:prstGeom prst="rect">
                      <a:avLst/>
                    </a:prstGeom>
                  </p:spPr>
                </p:pic>
              </p:grpSp>
              <p:grpSp>
                <p:nvGrpSpPr>
                  <p:cNvPr id="112" name="Gruppieren 111"/>
                  <p:cNvGrpSpPr/>
                  <p:nvPr/>
                </p:nvGrpSpPr>
                <p:grpSpPr bwMode="auto">
                  <a:xfrm>
                    <a:off x="4525635" y="2178458"/>
                    <a:ext cx="52920" cy="45720"/>
                    <a:chOff x="4525635" y="2178458"/>
                    <a:chExt cx="52920" cy="45720"/>
                  </a:xfrm>
                </p:grpSpPr>
                <p:pic>
                  <p:nvPicPr>
                    <p:cNvPr id="110" name="Freihand 109"/>
                    <p:cNvPicPr/>
                    <p:nvPr/>
                  </p:nvPicPr>
                  <p:blipFill>
                    <a:blip r:embed="rId29"/>
                    <a:stretch/>
                  </p:blipFill>
                  <p:spPr bwMode="auto">
                    <a:xfrm>
                      <a:off x="4516635" y="2167347"/>
                      <a:ext cx="70560" cy="57778"/>
                    </a:xfrm>
                    <a:prstGeom prst="rect">
                      <a:avLst/>
                    </a:prstGeom>
                  </p:spPr>
                </p:pic>
                <p:pic>
                  <p:nvPicPr>
                    <p:cNvPr id="111" name="Freihand 110"/>
                    <p:cNvPicPr/>
                    <p:nvPr/>
                  </p:nvPicPr>
                  <p:blipFill>
                    <a:blip r:embed="rId30"/>
                    <a:stretch/>
                  </p:blipFill>
                  <p:spPr bwMode="auto">
                    <a:xfrm>
                      <a:off x="4521675" y="2214818"/>
                      <a:ext cx="18000" cy="18000"/>
                    </a:xfrm>
                    <a:prstGeom prst="rect">
                      <a:avLst/>
                    </a:prstGeom>
                  </p:spPr>
                </p:pic>
              </p:grpSp>
              <p:pic>
                <p:nvPicPr>
                  <p:cNvPr id="113" name="Freihand 112"/>
                  <p:cNvPicPr/>
                  <p:nvPr/>
                </p:nvPicPr>
                <p:blipFill>
                  <a:blip r:embed="rId30"/>
                  <a:stretch/>
                </p:blipFill>
                <p:spPr bwMode="auto">
                  <a:xfrm>
                    <a:off x="4570635" y="2165858"/>
                    <a:ext cx="18000" cy="18000"/>
                  </a:xfrm>
                  <a:prstGeom prst="rect">
                    <a:avLst/>
                  </a:prstGeom>
                </p:spPr>
              </p:pic>
              <p:sp>
                <p:nvSpPr>
                  <p:cNvPr id="117" name="Textfeld 116"/>
                  <p:cNvSpPr txBox="1"/>
                  <p:nvPr/>
                </p:nvSpPr>
                <p:spPr bwMode="auto">
                  <a:xfrm>
                    <a:off x="3719735" y="2420888"/>
                    <a:ext cx="897722" cy="276999"/>
                  </a:xfrm>
                  <a:prstGeom prst="rect">
                    <a:avLst/>
                  </a:prstGeom>
                  <a:noFill/>
                </p:spPr>
                <p:txBody>
                  <a:bodyPr wrap="square" rtlCol="0">
                    <a:spAutoFit/>
                  </a:bodyPr>
                  <a:lstStyle/>
                  <a:p>
                    <a:pPr>
                      <a:defRPr/>
                    </a:pPr>
                    <a:r>
                      <a:rPr lang="de-DE" sz="1200">
                        <a:solidFill>
                          <a:schemeClr val="accent5">
                            <a:lumMod val="75000"/>
                          </a:schemeClr>
                        </a:solidFill>
                      </a:rPr>
                      <a:t>4 Schritte</a:t>
                    </a:r>
                    <a:endParaRPr/>
                  </a:p>
                </p:txBody>
              </p:sp>
            </p:grpSp>
            <p:sp>
              <p:nvSpPr>
                <p:cNvPr id="22" name="Textfeld 21"/>
                <p:cNvSpPr txBox="1"/>
                <p:nvPr/>
              </p:nvSpPr>
              <p:spPr bwMode="auto">
                <a:xfrm>
                  <a:off x="7826989" y="4624463"/>
                  <a:ext cx="2301459" cy="1477328"/>
                </a:xfrm>
                <a:prstGeom prst="rect">
                  <a:avLst/>
                </a:prstGeom>
                <a:noFill/>
              </p:spPr>
              <p:txBody>
                <a:bodyPr wrap="square" rtlCol="0">
                  <a:spAutoFit/>
                </a:bodyPr>
                <a:lstStyle/>
                <a:p>
                  <a:pPr>
                    <a:defRPr/>
                  </a:pPr>
                  <a:r>
                    <a:rPr lang="de-DE" dirty="0"/>
                    <a:t>L </a:t>
                  </a:r>
                  <a:r>
                    <a:rPr lang="de-DE" b="1" dirty="0">
                      <a:solidFill>
                        <a:srgbClr val="0070C0"/>
                      </a:solidFill>
                    </a:rPr>
                    <a:t>4</a:t>
                  </a:r>
                  <a:r>
                    <a:rPr lang="de-DE" dirty="0"/>
                    <a:t>                            R </a:t>
                  </a:r>
                  <a:r>
                    <a:rPr lang="de-DE" b="1" dirty="0">
                      <a:solidFill>
                        <a:srgbClr val="0070C0"/>
                      </a:solidFill>
                    </a:rPr>
                    <a:t>1</a:t>
                  </a:r>
                  <a:endParaRPr b="1" dirty="0">
                    <a:solidFill>
                      <a:srgbClr val="0070C0"/>
                    </a:solidFill>
                  </a:endParaRPr>
                </a:p>
                <a:p>
                  <a:pPr>
                    <a:defRPr/>
                  </a:pPr>
                  <a:endParaRPr lang="de-DE" dirty="0"/>
                </a:p>
                <a:p>
                  <a:pPr>
                    <a:defRPr/>
                  </a:pPr>
                  <a:endParaRPr lang="de-DE" dirty="0"/>
                </a:p>
                <a:p>
                  <a:pPr>
                    <a:defRPr/>
                  </a:pPr>
                  <a:r>
                    <a:rPr lang="de-DE" dirty="0"/>
                    <a:t>R </a:t>
                  </a:r>
                  <a:r>
                    <a:rPr lang="de-DE" b="1" dirty="0">
                      <a:solidFill>
                        <a:srgbClr val="0070C0"/>
                      </a:solidFill>
                    </a:rPr>
                    <a:t>3</a:t>
                  </a:r>
                  <a:r>
                    <a:rPr lang="de-DE" dirty="0"/>
                    <a:t>	                L </a:t>
                  </a:r>
                  <a:r>
                    <a:rPr lang="de-DE" b="1" dirty="0">
                      <a:solidFill>
                        <a:srgbClr val="0070C0"/>
                      </a:solidFill>
                    </a:rPr>
                    <a:t>2</a:t>
                  </a:r>
                  <a:r>
                    <a:rPr lang="de-DE" dirty="0"/>
                    <a:t>	</a:t>
                  </a:r>
                  <a:endParaRPr dirty="0"/>
                </a:p>
              </p:txBody>
            </p:sp>
          </p:grpSp>
          <p:pic>
            <p:nvPicPr>
              <p:cNvPr id="34" name="Grafik 33" descr="Ein Bild, das Silhouette enthält.&#10;&#10;KI-generierte Inhalte können fehlerhaft sein.">
                <a:extLst>
                  <a:ext uri="{FF2B5EF4-FFF2-40B4-BE49-F238E27FC236}">
                    <a16:creationId xmlns:a16="http://schemas.microsoft.com/office/drawing/2014/main" id="{B97F2EE6-12FC-F73E-EA08-4D261B993082}"/>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2907167">
                <a:off x="8685688" y="3694854"/>
                <a:ext cx="245024" cy="470518"/>
              </a:xfrm>
              <a:prstGeom prst="rect">
                <a:avLst/>
              </a:prstGeom>
            </p:spPr>
          </p:pic>
          <p:pic>
            <p:nvPicPr>
              <p:cNvPr id="35" name="Grafik 34" descr="Ein Bild, das Silhouette enthält.&#10;&#10;KI-generierte Inhalte können fehlerhaft sein.">
                <a:extLst>
                  <a:ext uri="{FF2B5EF4-FFF2-40B4-BE49-F238E27FC236}">
                    <a16:creationId xmlns:a16="http://schemas.microsoft.com/office/drawing/2014/main" id="{83C48476-E016-5776-102B-DE6B38F39AA7}"/>
                  </a:ext>
                </a:extLst>
              </p:cNvPr>
              <p:cNvPicPr>
                <a:picLocks noChangeAspect="1"/>
              </p:cNvPicPr>
              <p:nvPr/>
            </p:nvPicPr>
            <p:blipFill>
              <a:blip r:embed="rId16" cstate="print">
                <a:extLst>
                  <a:ext uri="{28A0092B-C50C-407E-A947-70E740481C1C}">
                    <a14:useLocalDpi xmlns:a14="http://schemas.microsoft.com/office/drawing/2010/main" val="0"/>
                  </a:ext>
                </a:extLst>
              </a:blip>
              <a:srcRect t="6971" r="40505" b="5765"/>
              <a:stretch>
                <a:fillRect/>
              </a:stretch>
            </p:blipFill>
            <p:spPr bwMode="auto">
              <a:xfrm rot="6912907">
                <a:off x="9688173" y="3771356"/>
                <a:ext cx="158432" cy="350711"/>
              </a:xfrm>
              <a:prstGeom prst="rect">
                <a:avLst/>
              </a:prstGeom>
            </p:spPr>
          </p:pic>
          <p:pic>
            <p:nvPicPr>
              <p:cNvPr id="36" name="Grafik 35" descr="Ein Bild, das Silhouette enthält.&#10;&#10;KI-generierte Inhalte können fehlerhaft sein.">
                <a:extLst>
                  <a:ext uri="{FF2B5EF4-FFF2-40B4-BE49-F238E27FC236}">
                    <a16:creationId xmlns:a16="http://schemas.microsoft.com/office/drawing/2014/main" id="{0A2F3ED1-B650-9D98-FC2D-1F63F2374C54}"/>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4229222">
                <a:off x="9855877" y="4478159"/>
                <a:ext cx="245024" cy="470518"/>
              </a:xfrm>
              <a:prstGeom prst="rect">
                <a:avLst/>
              </a:prstGeom>
            </p:spPr>
          </p:pic>
        </p:grpSp>
        <p:sp>
          <p:nvSpPr>
            <p:cNvPr id="45" name="Textfeld 113">
              <a:extLst>
                <a:ext uri="{FF2B5EF4-FFF2-40B4-BE49-F238E27FC236}">
                  <a16:creationId xmlns:a16="http://schemas.microsoft.com/office/drawing/2014/main" id="{9E4B71D0-9BA6-7797-F1B1-4846FE17D15E}"/>
                </a:ext>
              </a:extLst>
            </p:cNvPr>
            <p:cNvSpPr txBox="1"/>
            <p:nvPr/>
          </p:nvSpPr>
          <p:spPr bwMode="auto">
            <a:xfrm>
              <a:off x="8590004" y="1368216"/>
              <a:ext cx="1572867" cy="369332"/>
            </a:xfrm>
            <a:prstGeom prst="rect">
              <a:avLst/>
            </a:prstGeom>
            <a:noFill/>
          </p:spPr>
          <p:txBody>
            <a:bodyPr wrap="square" rtlCol="0">
              <a:spAutoFit/>
            </a:bodyPr>
            <a:lstStyle/>
            <a:p>
              <a:pPr>
                <a:defRPr/>
              </a:pPr>
              <a:r>
                <a:rPr lang="de-DE" b="1" dirty="0">
                  <a:solidFill>
                    <a:schemeClr val="accent5">
                      <a:lumMod val="75000"/>
                    </a:schemeClr>
                  </a:solidFill>
                </a:rPr>
                <a:t>Kreis abgehen</a:t>
              </a:r>
              <a:endParaRPr b="1" dirty="0"/>
            </a:p>
          </p:txBody>
        </p:sp>
        <p:pic>
          <p:nvPicPr>
            <p:cNvPr id="17" name="Grafik 16" descr="Ein Bild, das Yoga enthält.&#10;&#10;KI-generierte Inhalte können fehlerhaft sein.">
              <a:extLst>
                <a:ext uri="{FF2B5EF4-FFF2-40B4-BE49-F238E27FC236}">
                  <a16:creationId xmlns:a16="http://schemas.microsoft.com/office/drawing/2014/main" id="{76134851-49F6-3160-E7C4-99A064359F27}"/>
                </a:ext>
              </a:extLst>
            </p:cNvPr>
            <p:cNvPicPr>
              <a:picLocks noChangeAspect="1"/>
            </p:cNvPicPr>
            <p:nvPr/>
          </p:nvPicPr>
          <p:blipFill>
            <a:blip r:embed="rId31" cstate="print">
              <a:extLst>
                <a:ext uri="{28A0092B-C50C-407E-A947-70E740481C1C}">
                  <a14:useLocalDpi xmlns:a14="http://schemas.microsoft.com/office/drawing/2010/main" val="0"/>
                </a:ext>
              </a:extLst>
            </a:blip>
            <a:srcRect l="15516" t="17356" r="15886" b="11261"/>
            <a:stretch>
              <a:fillRect/>
            </a:stretch>
          </p:blipFill>
          <p:spPr>
            <a:xfrm>
              <a:off x="9840417" y="3823237"/>
              <a:ext cx="677189" cy="586294"/>
            </a:xfrm>
            <a:prstGeom prst="rect">
              <a:avLst/>
            </a:prstGeom>
          </p:spPr>
        </p:pic>
      </p:grpSp>
      <p:sp>
        <p:nvSpPr>
          <p:cNvPr id="25" name="Textfeld 24">
            <a:extLst>
              <a:ext uri="{FF2B5EF4-FFF2-40B4-BE49-F238E27FC236}">
                <a16:creationId xmlns:a16="http://schemas.microsoft.com/office/drawing/2014/main" id="{5C004C5D-1964-490B-ADA3-FD77E6093E16}"/>
              </a:ext>
            </a:extLst>
          </p:cNvPr>
          <p:cNvSpPr txBox="1"/>
          <p:nvPr/>
        </p:nvSpPr>
        <p:spPr bwMode="auto">
          <a:xfrm>
            <a:off x="1960433" y="4982467"/>
            <a:ext cx="571783" cy="307777"/>
          </a:xfrm>
          <a:prstGeom prst="rect">
            <a:avLst/>
          </a:prstGeom>
          <a:noFill/>
        </p:spPr>
        <p:txBody>
          <a:bodyPr wrap="square" rtlCol="0">
            <a:spAutoFit/>
          </a:bodyPr>
          <a:lstStyle/>
          <a:p>
            <a:r>
              <a:rPr lang="de-DE" sz="1400" b="1" dirty="0"/>
              <a:t>Start</a:t>
            </a:r>
          </a:p>
        </p:txBody>
      </p:sp>
      <p:cxnSp>
        <p:nvCxnSpPr>
          <p:cNvPr id="29" name="Gerade Verbindung mit Pfeil 28">
            <a:extLst>
              <a:ext uri="{FF2B5EF4-FFF2-40B4-BE49-F238E27FC236}">
                <a16:creationId xmlns:a16="http://schemas.microsoft.com/office/drawing/2014/main" id="{0035365B-DCFE-4256-8D65-DA3368A09183}"/>
              </a:ext>
            </a:extLst>
          </p:cNvPr>
          <p:cNvCxnSpPr/>
          <p:nvPr/>
        </p:nvCxnSpPr>
        <p:spPr bwMode="auto">
          <a:xfrm>
            <a:off x="7104112" y="1684444"/>
            <a:ext cx="72008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2" name="Textfeld 11">
            <a:extLst>
              <a:ext uri="{FF2B5EF4-FFF2-40B4-BE49-F238E27FC236}">
                <a16:creationId xmlns:a16="http://schemas.microsoft.com/office/drawing/2014/main" id="{100F6379-CA97-48EE-B35A-BE331F2F888C}"/>
              </a:ext>
            </a:extLst>
          </p:cNvPr>
          <p:cNvSpPr txBox="1"/>
          <p:nvPr/>
        </p:nvSpPr>
        <p:spPr bwMode="auto">
          <a:xfrm>
            <a:off x="6105649" y="5880758"/>
            <a:ext cx="4223768" cy="646331"/>
          </a:xfrm>
          <a:prstGeom prst="rect">
            <a:avLst/>
          </a:prstGeom>
          <a:solidFill>
            <a:schemeClr val="bg1"/>
          </a:solidFill>
        </p:spPr>
        <p:txBody>
          <a:bodyPr wrap="square" rtlCol="0">
            <a:spAutoFit/>
          </a:bodyPr>
          <a:lstStyle/>
          <a:p>
            <a:pPr>
              <a:defRPr/>
            </a:pPr>
            <a:r>
              <a:rPr lang="de-DE" b="1" dirty="0">
                <a:latin typeface="Aptos" panose="020B0004020202020204" pitchFamily="34" charset="0"/>
              </a:rPr>
              <a:t>Die 8er Phrasen jeweils gut üben bevor die nächste angehängt wird!</a:t>
            </a:r>
          </a:p>
        </p:txBody>
      </p:sp>
      <p:pic>
        <p:nvPicPr>
          <p:cNvPr id="94" name="Grafik 93">
            <a:extLst>
              <a:ext uri="{FF2B5EF4-FFF2-40B4-BE49-F238E27FC236}">
                <a16:creationId xmlns:a16="http://schemas.microsoft.com/office/drawing/2014/main" id="{A1649739-2BAC-42FD-A1BC-1685E7CBD062}"/>
              </a:ext>
            </a:extLst>
          </p:cNvP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9E41508B-3562-B402-672B-6C03FD6785A7}"/>
            </a:ext>
          </a:extLst>
        </p:cNvPr>
        <p:cNvGrpSpPr/>
        <p:nvPr/>
      </p:nvGrpSpPr>
      <p:grpSpPr bwMode="auto">
        <a:xfrm>
          <a:off x="0" y="0"/>
          <a:ext cx="0" cy="0"/>
          <a:chOff x="0" y="0"/>
          <a:chExt cx="0" cy="0"/>
        </a:xfrm>
      </p:grpSpPr>
      <p:sp>
        <p:nvSpPr>
          <p:cNvPr id="1460127498" name="Rechteck 5">
            <a:extLst>
              <a:ext uri="{FF2B5EF4-FFF2-40B4-BE49-F238E27FC236}">
                <a16:creationId xmlns:a16="http://schemas.microsoft.com/office/drawing/2014/main" id="{05545F3B-050F-AD35-35F1-46F0166E33E5}"/>
              </a:ext>
            </a:extLst>
          </p:cNvPr>
          <p:cNvSpPr/>
          <p:nvPr/>
        </p:nvSpPr>
        <p:spPr bwMode="auto">
          <a:xfrm rot="5400000">
            <a:off x="956119" y="1462294"/>
            <a:ext cx="4341795" cy="3768080"/>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379815713" name="Rechteck 85">
            <a:extLst>
              <a:ext uri="{FF2B5EF4-FFF2-40B4-BE49-F238E27FC236}">
                <a16:creationId xmlns:a16="http://schemas.microsoft.com/office/drawing/2014/main" id="{19D95E97-ED40-85C0-CCC2-08847DC80188}"/>
              </a:ext>
            </a:extLst>
          </p:cNvPr>
          <p:cNvSpPr/>
          <p:nvPr/>
        </p:nvSpPr>
        <p:spPr bwMode="auto">
          <a:xfrm rot="5400000">
            <a:off x="6877429" y="1495440"/>
            <a:ext cx="4341796" cy="3600399"/>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37133821" name="Textfeld 55">
            <a:extLst>
              <a:ext uri="{FF2B5EF4-FFF2-40B4-BE49-F238E27FC236}">
                <a16:creationId xmlns:a16="http://schemas.microsoft.com/office/drawing/2014/main" id="{012C8138-26B0-ED10-1E66-9FC5DFF069A1}"/>
              </a:ext>
            </a:extLst>
          </p:cNvPr>
          <p:cNvSpPr txBox="1"/>
          <p:nvPr/>
        </p:nvSpPr>
        <p:spPr bwMode="auto">
          <a:xfrm>
            <a:off x="7218562" y="5507940"/>
            <a:ext cx="1685750" cy="369332"/>
          </a:xfrm>
          <a:prstGeom prst="rect">
            <a:avLst/>
          </a:prstGeom>
          <a:solidFill>
            <a:schemeClr val="bg1"/>
          </a:solidFill>
        </p:spPr>
        <p:txBody>
          <a:bodyPr wrap="square" rtlCol="0">
            <a:spAutoFit/>
          </a:bodyPr>
          <a:lstStyle/>
          <a:p>
            <a:pPr>
              <a:defRPr/>
            </a:pPr>
            <a:r>
              <a:rPr lang="de-DE" b="1" dirty="0">
                <a:solidFill>
                  <a:schemeClr val="accent5">
                    <a:lumMod val="75000"/>
                  </a:schemeClr>
                </a:solidFill>
              </a:rPr>
              <a:t>4.8 Zählzeiten</a:t>
            </a:r>
            <a:endParaRPr dirty="0"/>
          </a:p>
        </p:txBody>
      </p:sp>
      <p:sp>
        <p:nvSpPr>
          <p:cNvPr id="1152021662" name="Textfeld 56">
            <a:extLst>
              <a:ext uri="{FF2B5EF4-FFF2-40B4-BE49-F238E27FC236}">
                <a16:creationId xmlns:a16="http://schemas.microsoft.com/office/drawing/2014/main" id="{37AAAD94-BE0B-D68E-354F-A10025687041}"/>
              </a:ext>
            </a:extLst>
          </p:cNvPr>
          <p:cNvSpPr txBox="1"/>
          <p:nvPr/>
        </p:nvSpPr>
        <p:spPr bwMode="auto">
          <a:xfrm>
            <a:off x="1271464" y="5507940"/>
            <a:ext cx="1508899" cy="369332"/>
          </a:xfrm>
          <a:prstGeom prst="rect">
            <a:avLst/>
          </a:prstGeom>
          <a:noFill/>
        </p:spPr>
        <p:txBody>
          <a:bodyPr wrap="square" rtlCol="0">
            <a:spAutoFit/>
          </a:bodyPr>
          <a:lstStyle/>
          <a:p>
            <a:pPr>
              <a:defRPr/>
            </a:pPr>
            <a:r>
              <a:rPr lang="de-DE" b="1" dirty="0">
                <a:solidFill>
                  <a:schemeClr val="accent5">
                    <a:lumMod val="75000"/>
                  </a:schemeClr>
                </a:solidFill>
              </a:rPr>
              <a:t>3.8 Zählzeiten</a:t>
            </a:r>
            <a:endParaRPr dirty="0"/>
          </a:p>
        </p:txBody>
      </p:sp>
      <p:cxnSp>
        <p:nvCxnSpPr>
          <p:cNvPr id="561940565" name="Gerade Verbindung mit Pfeil 30">
            <a:extLst>
              <a:ext uri="{FF2B5EF4-FFF2-40B4-BE49-F238E27FC236}">
                <a16:creationId xmlns:a16="http://schemas.microsoft.com/office/drawing/2014/main" id="{6F11AD51-F35B-4C9B-B6BA-E04DAD58D8FF}"/>
              </a:ext>
            </a:extLst>
          </p:cNvPr>
          <p:cNvCxnSpPr/>
          <p:nvPr/>
        </p:nvCxnSpPr>
        <p:spPr bwMode="auto">
          <a:xfrm flipV="1">
            <a:off x="2783632" y="3861048"/>
            <a:ext cx="0" cy="60430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5282191" name="Gerade Verbindung mit Pfeil 10">
            <a:extLst>
              <a:ext uri="{FF2B5EF4-FFF2-40B4-BE49-F238E27FC236}">
                <a16:creationId xmlns:a16="http://schemas.microsoft.com/office/drawing/2014/main" id="{445D9279-E098-64B1-36EA-631B933F6C7A}"/>
              </a:ext>
            </a:extLst>
          </p:cNvPr>
          <p:cNvCxnSpPr/>
          <p:nvPr/>
        </p:nvCxnSpPr>
        <p:spPr bwMode="auto">
          <a:xfrm flipV="1">
            <a:off x="2927648" y="3861046"/>
            <a:ext cx="603926" cy="7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6113594" name="Textfeld 14">
            <a:extLst>
              <a:ext uri="{FF2B5EF4-FFF2-40B4-BE49-F238E27FC236}">
                <a16:creationId xmlns:a16="http://schemas.microsoft.com/office/drawing/2014/main" id="{1AC0CEF7-E0F1-5668-B278-C9A087E9445B}"/>
              </a:ext>
            </a:extLst>
          </p:cNvPr>
          <p:cNvSpPr txBox="1"/>
          <p:nvPr/>
        </p:nvSpPr>
        <p:spPr bwMode="auto">
          <a:xfrm>
            <a:off x="1647516" y="4773923"/>
            <a:ext cx="3015968" cy="615553"/>
          </a:xfrm>
          <a:prstGeom prst="rect">
            <a:avLst/>
          </a:prstGeom>
          <a:noFill/>
          <a:ln>
            <a:solidFill>
              <a:srgbClr val="92D050"/>
            </a:solidFill>
          </a:ln>
        </p:spPr>
        <p:txBody>
          <a:bodyPr wrap="square" rtlCol="0">
            <a:spAutoFit/>
          </a:bodyPr>
          <a:lstStyle/>
          <a:p>
            <a:pPr>
              <a:defRPr/>
            </a:pPr>
            <a:r>
              <a:rPr lang="de-DE" b="1" dirty="0">
                <a:solidFill>
                  <a:srgbClr val="0070C0"/>
                </a:solidFill>
              </a:rPr>
              <a:t> </a:t>
            </a:r>
            <a:r>
              <a:rPr lang="de-DE" sz="1600" b="1" dirty="0">
                <a:solidFill>
                  <a:srgbClr val="0070C0"/>
                </a:solidFill>
              </a:rPr>
              <a:t>1                 2            3             4</a:t>
            </a:r>
            <a:endParaRPr sz="1600" b="1" dirty="0"/>
          </a:p>
          <a:p>
            <a:pPr>
              <a:defRPr/>
            </a:pPr>
            <a:r>
              <a:rPr lang="de-DE" sz="1600" dirty="0"/>
              <a:t>(R  vor        L vor      R seit      L ran)</a:t>
            </a:r>
            <a:endParaRPr sz="1600" dirty="0"/>
          </a:p>
        </p:txBody>
      </p:sp>
      <p:cxnSp>
        <p:nvCxnSpPr>
          <p:cNvPr id="1594172140" name="Gerade Verbindung mit Pfeil 34">
            <a:extLst>
              <a:ext uri="{FF2B5EF4-FFF2-40B4-BE49-F238E27FC236}">
                <a16:creationId xmlns:a16="http://schemas.microsoft.com/office/drawing/2014/main" id="{6DC7ACA4-ECD3-33B6-5359-BF5500D22188}"/>
              </a:ext>
            </a:extLst>
          </p:cNvPr>
          <p:cNvCxnSpPr>
            <a:cxnSpLocks/>
          </p:cNvCxnSpPr>
          <p:nvPr/>
        </p:nvCxnSpPr>
        <p:spPr bwMode="auto">
          <a:xfrm flipH="1">
            <a:off x="2974853" y="1770674"/>
            <a:ext cx="671219"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2294914" name="Gerade Verbindung mit Pfeil 4">
            <a:extLst>
              <a:ext uri="{FF2B5EF4-FFF2-40B4-BE49-F238E27FC236}">
                <a16:creationId xmlns:a16="http://schemas.microsoft.com/office/drawing/2014/main" id="{671DE0AF-5B8C-F49E-C2C6-EF3DF51DF9BD}"/>
              </a:ext>
            </a:extLst>
          </p:cNvPr>
          <p:cNvCxnSpPr/>
          <p:nvPr/>
        </p:nvCxnSpPr>
        <p:spPr bwMode="auto">
          <a:xfrm flipV="1">
            <a:off x="3992954" y="1744576"/>
            <a:ext cx="0" cy="60430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Rechteck 2">
            <a:extLst>
              <a:ext uri="{FF2B5EF4-FFF2-40B4-BE49-F238E27FC236}">
                <a16:creationId xmlns:a16="http://schemas.microsoft.com/office/drawing/2014/main" id="{AF9C0BB1-AFBD-2334-BD13-DB600BFA0436}"/>
              </a:ext>
            </a:extLst>
          </p:cNvPr>
          <p:cNvSpPr/>
          <p:nvPr/>
        </p:nvSpPr>
        <p:spPr bwMode="auto">
          <a:xfrm>
            <a:off x="3141247" y="0"/>
            <a:ext cx="9048328" cy="614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56BF6D01-C6F7-3E07-E727-8C372DF8AC7D}"/>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sp>
        <p:nvSpPr>
          <p:cNvPr id="17" name="Textfeld 6">
            <a:extLst>
              <a:ext uri="{FF2B5EF4-FFF2-40B4-BE49-F238E27FC236}">
                <a16:creationId xmlns:a16="http://schemas.microsoft.com/office/drawing/2014/main" id="{7CE9FEA0-7D9D-5423-5F7A-BAC74C7C9BE4}"/>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18</a:t>
            </a:r>
            <a:endParaRPr b="1" dirty="0"/>
          </a:p>
        </p:txBody>
      </p:sp>
      <p:sp>
        <p:nvSpPr>
          <p:cNvPr id="1347076228" name="Textfeld 113">
            <a:extLst>
              <a:ext uri="{FF2B5EF4-FFF2-40B4-BE49-F238E27FC236}">
                <a16:creationId xmlns:a16="http://schemas.microsoft.com/office/drawing/2014/main" id="{D5A4DF3B-8352-677E-30DA-D0FADF74E5D2}"/>
              </a:ext>
            </a:extLst>
          </p:cNvPr>
          <p:cNvSpPr txBox="1"/>
          <p:nvPr/>
        </p:nvSpPr>
        <p:spPr bwMode="auto">
          <a:xfrm>
            <a:off x="8184232" y="1268760"/>
            <a:ext cx="2136576" cy="369332"/>
          </a:xfrm>
          <a:prstGeom prst="rect">
            <a:avLst/>
          </a:prstGeom>
          <a:noFill/>
        </p:spPr>
        <p:txBody>
          <a:bodyPr wrap="square" rtlCol="0">
            <a:spAutoFit/>
          </a:bodyPr>
          <a:lstStyle/>
          <a:p>
            <a:pPr>
              <a:defRPr/>
            </a:pPr>
            <a:r>
              <a:rPr lang="de-DE" b="1" dirty="0">
                <a:solidFill>
                  <a:schemeClr val="accent5">
                    <a:lumMod val="75000"/>
                  </a:schemeClr>
                </a:solidFill>
              </a:rPr>
              <a:t>Basketballschritt</a:t>
            </a:r>
            <a:endParaRPr b="1" dirty="0"/>
          </a:p>
        </p:txBody>
      </p:sp>
      <p:sp>
        <p:nvSpPr>
          <p:cNvPr id="13" name="Textfeld 38">
            <a:extLst>
              <a:ext uri="{FF2B5EF4-FFF2-40B4-BE49-F238E27FC236}">
                <a16:creationId xmlns:a16="http://schemas.microsoft.com/office/drawing/2014/main" id="{B5C3245A-AB5B-1893-494E-7182F976C602}"/>
              </a:ext>
            </a:extLst>
          </p:cNvPr>
          <p:cNvSpPr txBox="1"/>
          <p:nvPr/>
        </p:nvSpPr>
        <p:spPr bwMode="auto">
          <a:xfrm>
            <a:off x="7426046" y="4819156"/>
            <a:ext cx="3350474" cy="584775"/>
          </a:xfrm>
          <a:prstGeom prst="rect">
            <a:avLst/>
          </a:prstGeom>
          <a:noFill/>
        </p:spPr>
        <p:txBody>
          <a:bodyPr wrap="square" rtlCol="0">
            <a:spAutoFit/>
          </a:bodyPr>
          <a:lstStyle/>
          <a:p>
            <a:pPr>
              <a:defRPr/>
            </a:pPr>
            <a:r>
              <a:rPr lang="de-DE" sz="1600" dirty="0">
                <a:solidFill>
                  <a:srgbClr val="0070C0"/>
                </a:solidFill>
              </a:rPr>
              <a:t>  </a:t>
            </a:r>
            <a:r>
              <a:rPr lang="de-DE" sz="1600" b="1" dirty="0">
                <a:solidFill>
                  <a:srgbClr val="0070C0"/>
                </a:solidFill>
              </a:rPr>
              <a:t>5             6              7                8</a:t>
            </a:r>
            <a:endParaRPr sz="1600" b="1" dirty="0"/>
          </a:p>
          <a:p>
            <a:pPr>
              <a:defRPr/>
            </a:pPr>
            <a:r>
              <a:rPr lang="de-DE" sz="1600" dirty="0"/>
              <a:t>Sprung     landen    Hocke      Stütz</a:t>
            </a:r>
            <a:endParaRPr sz="1600" dirty="0"/>
          </a:p>
        </p:txBody>
      </p:sp>
      <p:pic>
        <p:nvPicPr>
          <p:cNvPr id="4" name="Grafik 3" descr="Ein Bild, das Säugetier, Spielzeug, Stoff enthält.&#10;&#10;KI-generierte Inhalte können fehlerhaft sein.">
            <a:extLst>
              <a:ext uri="{FF2B5EF4-FFF2-40B4-BE49-F238E27FC236}">
                <a16:creationId xmlns:a16="http://schemas.microsoft.com/office/drawing/2014/main" id="{090F60E3-083D-F069-15CB-E30153C837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444792">
            <a:off x="8928109" y="4169957"/>
            <a:ext cx="654401" cy="631639"/>
          </a:xfrm>
          <a:prstGeom prst="rect">
            <a:avLst/>
          </a:prstGeom>
        </p:spPr>
      </p:pic>
      <p:pic>
        <p:nvPicPr>
          <p:cNvPr id="19" name="Grafik 18" descr="Ein Bild, das Sport, Balance, Knie, körperliche Fitness enthält.&#10;&#10;KI-generierte Inhalte können fehlerhaft sein.">
            <a:extLst>
              <a:ext uri="{FF2B5EF4-FFF2-40B4-BE49-F238E27FC236}">
                <a16:creationId xmlns:a16="http://schemas.microsoft.com/office/drawing/2014/main" id="{87D7029F-C987-65DE-FFA4-1BA4D76309F9}"/>
              </a:ext>
            </a:extLst>
          </p:cNvPr>
          <p:cNvPicPr>
            <a:picLocks noChangeAspect="1"/>
          </p:cNvPicPr>
          <p:nvPr/>
        </p:nvPicPr>
        <p:blipFill>
          <a:blip r:embed="rId4" cstate="print">
            <a:extLst>
              <a:ext uri="{28A0092B-C50C-407E-A947-70E740481C1C}">
                <a14:useLocalDpi xmlns:a14="http://schemas.microsoft.com/office/drawing/2010/main" val="0"/>
              </a:ext>
            </a:extLst>
          </a:blip>
          <a:srcRect l="5013" t="7946" r="5777" b="9367"/>
          <a:stretch>
            <a:fillRect/>
          </a:stretch>
        </p:blipFill>
        <p:spPr>
          <a:xfrm rot="14367942">
            <a:off x="9720573" y="3969920"/>
            <a:ext cx="866826" cy="709797"/>
          </a:xfrm>
          <a:prstGeom prst="rect">
            <a:avLst/>
          </a:prstGeom>
        </p:spPr>
      </p:pic>
      <p:pic>
        <p:nvPicPr>
          <p:cNvPr id="9" name="Grafik 8" descr="Ein Bild, das Schuhwerk, körperliche Fitness, Tanz, Frau enthält.&#10;&#10;KI-generierte Inhalte können fehlerhaft sein.">
            <a:extLst>
              <a:ext uri="{FF2B5EF4-FFF2-40B4-BE49-F238E27FC236}">
                <a16:creationId xmlns:a16="http://schemas.microsoft.com/office/drawing/2014/main" id="{D80B8236-2F83-EA7F-3788-A125B7957923}"/>
              </a:ext>
            </a:extLst>
          </p:cNvPr>
          <p:cNvPicPr>
            <a:picLocks noChangeAspect="1"/>
          </p:cNvPicPr>
          <p:nvPr/>
        </p:nvPicPr>
        <p:blipFill>
          <a:blip r:embed="rId5" cstate="print">
            <a:extLst>
              <a:ext uri="{28A0092B-C50C-407E-A947-70E740481C1C}">
                <a14:useLocalDpi xmlns:a14="http://schemas.microsoft.com/office/drawing/2010/main" val="0"/>
              </a:ext>
            </a:extLst>
          </a:blip>
          <a:srcRect l="10962" t="12635" r="79310" b="21661"/>
          <a:stretch>
            <a:fillRect/>
          </a:stretch>
        </p:blipFill>
        <p:spPr>
          <a:xfrm>
            <a:off x="7608168" y="3716933"/>
            <a:ext cx="308748" cy="1173134"/>
          </a:xfrm>
          <a:prstGeom prst="rect">
            <a:avLst/>
          </a:prstGeom>
        </p:spPr>
      </p:pic>
      <p:sp>
        <p:nvSpPr>
          <p:cNvPr id="11" name="Textfeld 38">
            <a:extLst>
              <a:ext uri="{FF2B5EF4-FFF2-40B4-BE49-F238E27FC236}">
                <a16:creationId xmlns:a16="http://schemas.microsoft.com/office/drawing/2014/main" id="{99BF597E-0397-EBAF-A534-7FCEB0A11954}"/>
              </a:ext>
            </a:extLst>
          </p:cNvPr>
          <p:cNvSpPr txBox="1"/>
          <p:nvPr/>
        </p:nvSpPr>
        <p:spPr bwMode="auto">
          <a:xfrm>
            <a:off x="7392144" y="2764742"/>
            <a:ext cx="3220278" cy="584775"/>
          </a:xfrm>
          <a:prstGeom prst="rect">
            <a:avLst/>
          </a:prstGeom>
          <a:noFill/>
        </p:spPr>
        <p:txBody>
          <a:bodyPr wrap="square" rtlCol="0">
            <a:spAutoFit/>
          </a:bodyPr>
          <a:lstStyle/>
          <a:p>
            <a:pPr>
              <a:defRPr/>
            </a:pPr>
            <a:r>
              <a:rPr lang="de-DE" sz="1600" b="1" dirty="0">
                <a:solidFill>
                  <a:srgbClr val="0070C0"/>
                </a:solidFill>
              </a:rPr>
              <a:t>1              2                   3                4</a:t>
            </a:r>
            <a:endParaRPr sz="1600" b="1" dirty="0"/>
          </a:p>
          <a:p>
            <a:pPr>
              <a:defRPr/>
            </a:pPr>
            <a:r>
              <a:rPr lang="de-DE" sz="1600" dirty="0"/>
              <a:t>R vor       R seit           R rück       R ran</a:t>
            </a:r>
            <a:endParaRPr sz="1600" dirty="0"/>
          </a:p>
        </p:txBody>
      </p:sp>
      <p:pic>
        <p:nvPicPr>
          <p:cNvPr id="26" name="Grafik 25" descr="Ein Bild, das Schuhwerk, Tanz, körperliche Fitness, Knie enthält.&#10;&#10;KI-generierte Inhalte können fehlerhaft sein.">
            <a:extLst>
              <a:ext uri="{FF2B5EF4-FFF2-40B4-BE49-F238E27FC236}">
                <a16:creationId xmlns:a16="http://schemas.microsoft.com/office/drawing/2014/main" id="{A38D5DCB-F894-E6FC-B85D-DD41A4BC3AD6}"/>
              </a:ext>
            </a:extLst>
          </p:cNvPr>
          <p:cNvPicPr>
            <a:picLocks noChangeAspect="1"/>
          </p:cNvPicPr>
          <p:nvPr/>
        </p:nvPicPr>
        <p:blipFill>
          <a:blip r:embed="rId6" cstate="print">
            <a:extLst>
              <a:ext uri="{28A0092B-C50C-407E-A947-70E740481C1C}">
                <a14:useLocalDpi xmlns:a14="http://schemas.microsoft.com/office/drawing/2010/main" val="0"/>
              </a:ext>
            </a:extLst>
          </a:blip>
          <a:srcRect l="39173" t="9930" r="45205" b="9790"/>
          <a:stretch>
            <a:fillRect/>
          </a:stretch>
        </p:blipFill>
        <p:spPr>
          <a:xfrm>
            <a:off x="9044775" y="1556792"/>
            <a:ext cx="435601" cy="1190717"/>
          </a:xfrm>
          <a:prstGeom prst="rect">
            <a:avLst/>
          </a:prstGeom>
        </p:spPr>
      </p:pic>
      <p:pic>
        <p:nvPicPr>
          <p:cNvPr id="5" name="Grafik 4" descr="Ein Bild, das Schuhwerk, Tanz enthält.&#10;&#10;KI-generierte Inhalte können fehlerhaft sein.">
            <a:extLst>
              <a:ext uri="{FF2B5EF4-FFF2-40B4-BE49-F238E27FC236}">
                <a16:creationId xmlns:a16="http://schemas.microsoft.com/office/drawing/2014/main" id="{41EF6DAA-D2B6-1076-A41E-21AB729718C3}"/>
              </a:ext>
            </a:extLst>
          </p:cNvPr>
          <p:cNvPicPr>
            <a:picLocks noChangeAspect="1"/>
          </p:cNvPicPr>
          <p:nvPr/>
        </p:nvPicPr>
        <p:blipFill>
          <a:blip r:embed="rId7" cstate="print">
            <a:extLst>
              <a:ext uri="{28A0092B-C50C-407E-A947-70E740481C1C}">
                <a14:useLocalDpi xmlns:a14="http://schemas.microsoft.com/office/drawing/2010/main" val="0"/>
              </a:ext>
            </a:extLst>
          </a:blip>
          <a:srcRect l="43149" t="30036" r="43022" b="16360"/>
          <a:stretch>
            <a:fillRect/>
          </a:stretch>
        </p:blipFill>
        <p:spPr>
          <a:xfrm>
            <a:off x="8205539" y="1613079"/>
            <a:ext cx="554757" cy="1143832"/>
          </a:xfrm>
          <a:prstGeom prst="rect">
            <a:avLst/>
          </a:prstGeom>
        </p:spPr>
      </p:pic>
      <p:pic>
        <p:nvPicPr>
          <p:cNvPr id="28" name="Grafik 27" descr="Ein Bild, das Schuhwerk, körperliche Fitness, Tanz, Frau enthält.&#10;&#10;KI-generierte Inhalte können fehlerhaft sein.">
            <a:extLst>
              <a:ext uri="{FF2B5EF4-FFF2-40B4-BE49-F238E27FC236}">
                <a16:creationId xmlns:a16="http://schemas.microsoft.com/office/drawing/2014/main" id="{4BB9A85A-6333-FFAC-877C-7FEEF6C12D60}"/>
              </a:ext>
            </a:extLst>
          </p:cNvPr>
          <p:cNvPicPr>
            <a:picLocks noChangeAspect="1"/>
          </p:cNvPicPr>
          <p:nvPr/>
        </p:nvPicPr>
        <p:blipFill>
          <a:blip r:embed="rId8" cstate="print">
            <a:extLst>
              <a:ext uri="{28A0092B-C50C-407E-A947-70E740481C1C}">
                <a14:useLocalDpi xmlns:a14="http://schemas.microsoft.com/office/drawing/2010/main" val="0"/>
              </a:ext>
            </a:extLst>
          </a:blip>
          <a:srcRect l="56391" t="12363" r="31097" b="39101"/>
          <a:stretch>
            <a:fillRect/>
          </a:stretch>
        </p:blipFill>
        <p:spPr>
          <a:xfrm>
            <a:off x="9958415" y="1556792"/>
            <a:ext cx="567183" cy="1170334"/>
          </a:xfrm>
          <a:prstGeom prst="rect">
            <a:avLst/>
          </a:prstGeom>
        </p:spPr>
      </p:pic>
      <p:pic>
        <p:nvPicPr>
          <p:cNvPr id="30" name="Grafik 29" descr="Ein Bild, das Schuhwerk, körperliche Fitness, Tanz, Frau enthält.&#10;&#10;KI-generierte Inhalte können fehlerhaft sein.">
            <a:extLst>
              <a:ext uri="{FF2B5EF4-FFF2-40B4-BE49-F238E27FC236}">
                <a16:creationId xmlns:a16="http://schemas.microsoft.com/office/drawing/2014/main" id="{CEEF33D4-DB69-ACFC-27DF-46880D2E2F90}"/>
              </a:ext>
            </a:extLst>
          </p:cNvPr>
          <p:cNvPicPr>
            <a:picLocks noChangeAspect="1"/>
          </p:cNvPicPr>
          <p:nvPr/>
        </p:nvPicPr>
        <p:blipFill>
          <a:blip r:embed="rId9" cstate="print">
            <a:extLst>
              <a:ext uri="{28A0092B-C50C-407E-A947-70E740481C1C}">
                <a14:useLocalDpi xmlns:a14="http://schemas.microsoft.com/office/drawing/2010/main" val="0"/>
              </a:ext>
            </a:extLst>
          </a:blip>
          <a:srcRect l="82084" t="9929" r="5806" b="38450"/>
          <a:stretch>
            <a:fillRect/>
          </a:stretch>
        </p:blipFill>
        <p:spPr>
          <a:xfrm>
            <a:off x="7464152" y="1556792"/>
            <a:ext cx="525071" cy="1190717"/>
          </a:xfrm>
          <a:prstGeom prst="rect">
            <a:avLst/>
          </a:prstGeom>
        </p:spPr>
      </p:pic>
      <p:pic>
        <p:nvPicPr>
          <p:cNvPr id="32" name="Grafik 31" descr="Ein Bild, das Silhouette enthält.&#10;&#10;KI-generierte Inhalte können fehlerhaft sein.">
            <a:extLst>
              <a:ext uri="{FF2B5EF4-FFF2-40B4-BE49-F238E27FC236}">
                <a16:creationId xmlns:a16="http://schemas.microsoft.com/office/drawing/2014/main" id="{1258DDEE-0C56-329D-2038-94E204831B4F}"/>
              </a:ext>
            </a:extLst>
          </p:cNvPr>
          <p:cNvPicPr>
            <a:picLocks noChangeAspect="1"/>
          </p:cNvPicPr>
          <p:nvPr/>
        </p:nvPicPr>
        <p:blipFill>
          <a:blip r:embed="rId10" cstate="print">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tretch>
            <a:fillRect/>
          </a:stretch>
        </p:blipFill>
        <p:spPr>
          <a:xfrm>
            <a:off x="2430964" y="3429000"/>
            <a:ext cx="326582" cy="624939"/>
          </a:xfrm>
          <a:prstGeom prst="rect">
            <a:avLst/>
          </a:prstGeom>
        </p:spPr>
      </p:pic>
      <p:pic>
        <p:nvPicPr>
          <p:cNvPr id="36" name="Grafik 35" descr="Ein Bild, das Silhouette enthält.&#10;&#10;KI-generierte Inhalte können fehlerhaft sein.">
            <a:extLst>
              <a:ext uri="{FF2B5EF4-FFF2-40B4-BE49-F238E27FC236}">
                <a16:creationId xmlns:a16="http://schemas.microsoft.com/office/drawing/2014/main" id="{A848C82E-59CA-89EC-DAAE-BB12D4B4D635}"/>
              </a:ext>
            </a:extLst>
          </p:cNvPr>
          <p:cNvPicPr>
            <a:picLocks noChangeAspect="1"/>
          </p:cNvPicPr>
          <p:nvPr/>
        </p:nvPicPr>
        <p:blipFill>
          <a:blip r:embed="rId12" cstate="print">
            <a:alphaModFix amt="54000"/>
            <a:extLst>
              <a:ext uri="{BEBA8EAE-BF5A-486C-A8C5-ECC9F3942E4B}">
                <a14:imgProps xmlns:a14="http://schemas.microsoft.com/office/drawing/2010/main">
                  <a14:imgLayer r:embed="rId13">
                    <a14:imgEffect>
                      <a14:artisticMarker/>
                    </a14:imgEffect>
                  </a14:imgLayer>
                </a14:imgProps>
              </a:ext>
              <a:ext uri="{28A0092B-C50C-407E-A947-70E740481C1C}">
                <a14:useLocalDpi xmlns:a14="http://schemas.microsoft.com/office/drawing/2010/main" val="0"/>
              </a:ext>
            </a:extLst>
          </a:blip>
          <a:stretch>
            <a:fillRect/>
          </a:stretch>
        </p:blipFill>
        <p:spPr bwMode="auto">
          <a:xfrm>
            <a:off x="3646072" y="3410260"/>
            <a:ext cx="308417" cy="594804"/>
          </a:xfrm>
          <a:prstGeom prst="rect">
            <a:avLst/>
          </a:prstGeom>
        </p:spPr>
      </p:pic>
      <p:pic>
        <p:nvPicPr>
          <p:cNvPr id="37" name="Grafik 36" descr="Ein Bild, das Silhouette enthält.&#10;&#10;KI-generierte Inhalte können fehlerhaft sein.">
            <a:extLst>
              <a:ext uri="{FF2B5EF4-FFF2-40B4-BE49-F238E27FC236}">
                <a16:creationId xmlns:a16="http://schemas.microsoft.com/office/drawing/2014/main" id="{58801DC4-57DC-27C4-491A-204A86353571}"/>
              </a:ext>
            </a:extLst>
          </p:cNvPr>
          <p:cNvPicPr>
            <a:picLocks noChangeAspect="1"/>
          </p:cNvPicPr>
          <p:nvPr/>
        </p:nvPicPr>
        <p:blipFill>
          <a:blip r:embed="rId10" cstate="print">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tretch>
            <a:fillRect/>
          </a:stretch>
        </p:blipFill>
        <p:spPr bwMode="auto">
          <a:xfrm>
            <a:off x="3569255" y="2060848"/>
            <a:ext cx="323198" cy="618467"/>
          </a:xfrm>
          <a:prstGeom prst="rect">
            <a:avLst/>
          </a:prstGeom>
        </p:spPr>
      </p:pic>
      <p:pic>
        <p:nvPicPr>
          <p:cNvPr id="38" name="Grafik 37" descr="Ein Bild, das Silhouette enthält.&#10;&#10;KI-generierte Inhalte können fehlerhaft sein.">
            <a:extLst>
              <a:ext uri="{FF2B5EF4-FFF2-40B4-BE49-F238E27FC236}">
                <a16:creationId xmlns:a16="http://schemas.microsoft.com/office/drawing/2014/main" id="{6A38EC46-DE94-32F1-68DF-BC9FE21AF957}"/>
              </a:ext>
            </a:extLst>
          </p:cNvPr>
          <p:cNvPicPr>
            <a:picLocks noChangeAspect="1"/>
          </p:cNvPicPr>
          <p:nvPr/>
        </p:nvPicPr>
        <p:blipFill>
          <a:blip r:embed="rId10" cstate="print">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tretch>
            <a:fillRect/>
          </a:stretch>
        </p:blipFill>
        <p:spPr bwMode="auto">
          <a:xfrm>
            <a:off x="2227441" y="1385696"/>
            <a:ext cx="309732" cy="624995"/>
          </a:xfrm>
          <a:prstGeom prst="rect">
            <a:avLst/>
          </a:prstGeom>
        </p:spPr>
      </p:pic>
      <mc:AlternateContent xmlns:mc="http://schemas.openxmlformats.org/markup-compatibility/2006" xmlns:p14="http://schemas.microsoft.com/office/powerpoint/2010/main">
        <mc:Choice Requires="p14">
          <p:contentPart p14:bwMode="auto" r:id="rId14">
            <p14:nvContentPartPr>
              <p14:cNvPr id="41" name="Freihand 40">
                <a:extLst>
                  <a:ext uri="{FF2B5EF4-FFF2-40B4-BE49-F238E27FC236}">
                    <a16:creationId xmlns:a16="http://schemas.microsoft.com/office/drawing/2014/main" id="{BE9F2885-0059-9831-10EE-230D6078D0EE}"/>
                  </a:ext>
                </a:extLst>
              </p14:cNvPr>
              <p14:cNvContentPartPr/>
              <p14:nvPr/>
            </p14:nvContentPartPr>
            <p14:xfrm>
              <a:off x="5222501" y="913503"/>
              <a:ext cx="284760" cy="329400"/>
            </p14:xfrm>
          </p:contentPart>
        </mc:Choice>
        <mc:Fallback xmlns="">
          <p:pic>
            <p:nvPicPr>
              <p:cNvPr id="41" name="Freihand 40">
                <a:extLst>
                  <a:ext uri="{FF2B5EF4-FFF2-40B4-BE49-F238E27FC236}">
                    <a16:creationId xmlns:a16="http://schemas.microsoft.com/office/drawing/2014/main" id="{BE9F2885-0059-9831-10EE-230D6078D0EE}"/>
                  </a:ext>
                </a:extLst>
              </p:cNvPr>
              <p:cNvPicPr/>
              <p:nvPr/>
            </p:nvPicPr>
            <p:blipFill>
              <a:blip r:embed="rId16"/>
              <a:stretch>
                <a:fillRect/>
              </a:stretch>
            </p:blipFill>
            <p:spPr>
              <a:xfrm>
                <a:off x="5168861" y="805863"/>
                <a:ext cx="392400" cy="5450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2" name="Freihand 41">
                <a:extLst>
                  <a:ext uri="{FF2B5EF4-FFF2-40B4-BE49-F238E27FC236}">
                    <a16:creationId xmlns:a16="http://schemas.microsoft.com/office/drawing/2014/main" id="{D448DF44-5746-D71D-8D92-80391519D039}"/>
                  </a:ext>
                </a:extLst>
              </p14:cNvPr>
              <p14:cNvContentPartPr/>
              <p14:nvPr/>
            </p14:nvContentPartPr>
            <p14:xfrm>
              <a:off x="5196941" y="846543"/>
              <a:ext cx="13320" cy="404640"/>
            </p14:xfrm>
          </p:contentPart>
        </mc:Choice>
        <mc:Fallback xmlns="">
          <p:pic>
            <p:nvPicPr>
              <p:cNvPr id="42" name="Freihand 41">
                <a:extLst>
                  <a:ext uri="{FF2B5EF4-FFF2-40B4-BE49-F238E27FC236}">
                    <a16:creationId xmlns:a16="http://schemas.microsoft.com/office/drawing/2014/main" id="{D448DF44-5746-D71D-8D92-80391519D039}"/>
                  </a:ext>
                </a:extLst>
              </p:cNvPr>
              <p:cNvPicPr/>
              <p:nvPr/>
            </p:nvPicPr>
            <p:blipFill>
              <a:blip r:embed="rId18"/>
              <a:stretch>
                <a:fillRect/>
              </a:stretch>
            </p:blipFill>
            <p:spPr>
              <a:xfrm>
                <a:off x="5142941" y="738903"/>
                <a:ext cx="120960" cy="620280"/>
              </a:xfrm>
              <a:prstGeom prst="rect">
                <a:avLst/>
              </a:prstGeom>
            </p:spPr>
          </p:pic>
        </mc:Fallback>
      </mc:AlternateContent>
      <p:pic>
        <p:nvPicPr>
          <p:cNvPr id="46" name="Grafik 45" descr="Ein Bild, das Silhouette enthält.&#10;&#10;KI-generierte Inhalte können fehlerhaft sein.">
            <a:extLst>
              <a:ext uri="{FF2B5EF4-FFF2-40B4-BE49-F238E27FC236}">
                <a16:creationId xmlns:a16="http://schemas.microsoft.com/office/drawing/2014/main" id="{EF1388A0-1B8E-8AA7-30C7-282EB267D3AB}"/>
              </a:ext>
            </a:extLst>
          </p:cNvPr>
          <p:cNvPicPr>
            <a:picLocks noChangeAspect="1"/>
          </p:cNvPicPr>
          <p:nvPr/>
        </p:nvPicPr>
        <p:blipFill>
          <a:blip r:embed="rId19" cstate="print">
            <a:extLst>
              <a:ext uri="{28A0092B-C50C-407E-A947-70E740481C1C}">
                <a14:useLocalDpi xmlns:a14="http://schemas.microsoft.com/office/drawing/2010/main" val="0"/>
              </a:ext>
            </a:extLst>
          </a:blip>
          <a:srcRect t="6971" r="40505" b="5765"/>
          <a:stretch>
            <a:fillRect/>
          </a:stretch>
        </p:blipFill>
        <p:spPr>
          <a:xfrm>
            <a:off x="2900960" y="4221088"/>
            <a:ext cx="226057" cy="500408"/>
          </a:xfrm>
          <a:prstGeom prst="rect">
            <a:avLst/>
          </a:prstGeom>
        </p:spPr>
      </p:pic>
      <p:pic>
        <p:nvPicPr>
          <p:cNvPr id="47" name="Grafik 46" descr="Ein Bild, das Silhouette enthält.&#10;&#10;KI-generierte Inhalte können fehlerhaft sein.">
            <a:extLst>
              <a:ext uri="{FF2B5EF4-FFF2-40B4-BE49-F238E27FC236}">
                <a16:creationId xmlns:a16="http://schemas.microsoft.com/office/drawing/2014/main" id="{6E0D4462-C5D9-568B-A075-C23CAFAB2F8C}"/>
              </a:ext>
            </a:extLst>
          </p:cNvPr>
          <p:cNvPicPr>
            <a:picLocks noChangeAspect="1"/>
          </p:cNvPicPr>
          <p:nvPr/>
        </p:nvPicPr>
        <p:blipFill>
          <a:blip r:embed="rId19" cstate="print">
            <a:extLst>
              <a:ext uri="{28A0092B-C50C-407E-A947-70E740481C1C}">
                <a14:useLocalDpi xmlns:a14="http://schemas.microsoft.com/office/drawing/2010/main" val="0"/>
              </a:ext>
            </a:extLst>
          </a:blip>
          <a:srcRect t="6971" r="40505" b="5765"/>
          <a:stretch>
            <a:fillRect/>
          </a:stretch>
        </p:blipFill>
        <p:spPr bwMode="auto">
          <a:xfrm>
            <a:off x="3965228" y="3479566"/>
            <a:ext cx="226057" cy="500408"/>
          </a:xfrm>
          <a:prstGeom prst="rect">
            <a:avLst/>
          </a:prstGeom>
        </p:spPr>
      </p:pic>
      <p:pic>
        <p:nvPicPr>
          <p:cNvPr id="48" name="Grafik 47" descr="Ein Bild, das Silhouette enthält.&#10;&#10;KI-generierte Inhalte können fehlerhaft sein.">
            <a:extLst>
              <a:ext uri="{FF2B5EF4-FFF2-40B4-BE49-F238E27FC236}">
                <a16:creationId xmlns:a16="http://schemas.microsoft.com/office/drawing/2014/main" id="{BBE23C17-0149-9938-900A-BFD664B6BCCA}"/>
              </a:ext>
            </a:extLst>
          </p:cNvPr>
          <p:cNvPicPr>
            <a:picLocks noChangeAspect="1"/>
          </p:cNvPicPr>
          <p:nvPr/>
        </p:nvPicPr>
        <p:blipFill>
          <a:blip r:embed="rId19" cstate="print">
            <a:extLst>
              <a:ext uri="{28A0092B-C50C-407E-A947-70E740481C1C}">
                <a14:useLocalDpi xmlns:a14="http://schemas.microsoft.com/office/drawing/2010/main" val="0"/>
              </a:ext>
            </a:extLst>
          </a:blip>
          <a:srcRect t="6971" r="40505" b="5765"/>
          <a:stretch>
            <a:fillRect/>
          </a:stretch>
        </p:blipFill>
        <p:spPr bwMode="auto">
          <a:xfrm>
            <a:off x="4154919" y="1416424"/>
            <a:ext cx="226057" cy="500408"/>
          </a:xfrm>
          <a:prstGeom prst="rect">
            <a:avLst/>
          </a:prstGeom>
        </p:spPr>
      </p:pic>
      <p:pic>
        <p:nvPicPr>
          <p:cNvPr id="49" name="Grafik 48" descr="Ein Bild, das Silhouette enthält.&#10;&#10;KI-generierte Inhalte können fehlerhaft sein.">
            <a:extLst>
              <a:ext uri="{FF2B5EF4-FFF2-40B4-BE49-F238E27FC236}">
                <a16:creationId xmlns:a16="http://schemas.microsoft.com/office/drawing/2014/main" id="{7F1BB522-BB63-35C7-462E-42A6E3783BDE}"/>
              </a:ext>
            </a:extLst>
          </p:cNvPr>
          <p:cNvPicPr>
            <a:picLocks noChangeAspect="1"/>
          </p:cNvPicPr>
          <p:nvPr/>
        </p:nvPicPr>
        <p:blipFill>
          <a:blip r:embed="rId19" cstate="print">
            <a:alphaModFix amt="53000"/>
            <a:extLst>
              <a:ext uri="{28A0092B-C50C-407E-A947-70E740481C1C}">
                <a14:useLocalDpi xmlns:a14="http://schemas.microsoft.com/office/drawing/2010/main" val="0"/>
              </a:ext>
            </a:extLst>
          </a:blip>
          <a:srcRect t="6971" r="40505" b="5765"/>
          <a:stretch>
            <a:fillRect/>
          </a:stretch>
        </p:blipFill>
        <p:spPr bwMode="auto">
          <a:xfrm>
            <a:off x="2557575" y="1449365"/>
            <a:ext cx="222788" cy="495546"/>
          </a:xfrm>
          <a:prstGeom prst="rect">
            <a:avLst/>
          </a:prstGeom>
        </p:spPr>
      </p:pic>
      <p:pic>
        <p:nvPicPr>
          <p:cNvPr id="53" name="Grafik 52" descr="Ein Bild, das Sport, Tanz, Balance, Schuhwerk enthält.&#10;&#10;KI-generierte Inhalte können fehlerhaft sein.">
            <a:extLst>
              <a:ext uri="{FF2B5EF4-FFF2-40B4-BE49-F238E27FC236}">
                <a16:creationId xmlns:a16="http://schemas.microsoft.com/office/drawing/2014/main" id="{37A16DC6-B22D-6923-086D-423B7B31E8D1}"/>
              </a:ext>
            </a:extLst>
          </p:cNvPr>
          <p:cNvPicPr>
            <a:picLocks noChangeAspect="1"/>
          </p:cNvPicPr>
          <p:nvPr/>
        </p:nvPicPr>
        <p:blipFill>
          <a:blip r:embed="rId20" cstate="print">
            <a:extLst>
              <a:ext uri="{28A0092B-C50C-407E-A947-70E740481C1C}">
                <a14:useLocalDpi xmlns:a14="http://schemas.microsoft.com/office/drawing/2010/main" val="0"/>
              </a:ext>
            </a:extLst>
          </a:blip>
          <a:srcRect l="5447" t="16844" r="62223" b="27703"/>
          <a:stretch>
            <a:fillRect/>
          </a:stretch>
        </p:blipFill>
        <p:spPr>
          <a:xfrm>
            <a:off x="118469" y="1269348"/>
            <a:ext cx="1054193" cy="1017286"/>
          </a:xfrm>
          <a:prstGeom prst="rect">
            <a:avLst/>
          </a:prstGeom>
        </p:spPr>
      </p:pic>
      <p:pic>
        <p:nvPicPr>
          <p:cNvPr id="55" name="Grafik 54" descr="Ein Bild, das Sport, Tanz, Balance, Schuhwerk enthält.&#10;&#10;KI-generierte Inhalte können fehlerhaft sein.">
            <a:extLst>
              <a:ext uri="{FF2B5EF4-FFF2-40B4-BE49-F238E27FC236}">
                <a16:creationId xmlns:a16="http://schemas.microsoft.com/office/drawing/2014/main" id="{E7D2A543-1AD0-918B-6D23-18E5D14B3446}"/>
              </a:ext>
            </a:extLst>
          </p:cNvPr>
          <p:cNvPicPr>
            <a:picLocks noChangeAspect="1"/>
          </p:cNvPicPr>
          <p:nvPr/>
        </p:nvPicPr>
        <p:blipFill>
          <a:blip r:embed="rId21" cstate="print">
            <a:extLst>
              <a:ext uri="{28A0092B-C50C-407E-A947-70E740481C1C}">
                <a14:useLocalDpi xmlns:a14="http://schemas.microsoft.com/office/drawing/2010/main" val="0"/>
              </a:ext>
            </a:extLst>
          </a:blip>
          <a:srcRect l="45972" t="15142" r="28417" b="24071"/>
          <a:stretch>
            <a:fillRect/>
          </a:stretch>
        </p:blipFill>
        <p:spPr>
          <a:xfrm>
            <a:off x="5120361" y="2708920"/>
            <a:ext cx="975639" cy="1302803"/>
          </a:xfrm>
          <a:prstGeom prst="rect">
            <a:avLst/>
          </a:prstGeom>
        </p:spPr>
      </p:pic>
      <p:sp>
        <p:nvSpPr>
          <p:cNvPr id="56" name="Ellipse 55">
            <a:extLst>
              <a:ext uri="{FF2B5EF4-FFF2-40B4-BE49-F238E27FC236}">
                <a16:creationId xmlns:a16="http://schemas.microsoft.com/office/drawing/2014/main" id="{BBDEFD72-B49A-F1C9-93F1-66030599A47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a:extLst>
              <a:ext uri="{FF2B5EF4-FFF2-40B4-BE49-F238E27FC236}">
                <a16:creationId xmlns:a16="http://schemas.microsoft.com/office/drawing/2014/main" id="{C666F204-4AF2-1D9B-B1F8-340A69241CC4}"/>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a:t>
            </a:r>
            <a:endParaRPr lang="de-DE" sz="3200" dirty="0"/>
          </a:p>
        </p:txBody>
      </p:sp>
      <p:sp>
        <p:nvSpPr>
          <p:cNvPr id="62" name="Textfeld 113">
            <a:extLst>
              <a:ext uri="{FF2B5EF4-FFF2-40B4-BE49-F238E27FC236}">
                <a16:creationId xmlns:a16="http://schemas.microsoft.com/office/drawing/2014/main" id="{360F90E6-B00D-624F-17A9-E80E872B821A}"/>
              </a:ext>
            </a:extLst>
          </p:cNvPr>
          <p:cNvSpPr txBox="1"/>
          <p:nvPr/>
        </p:nvSpPr>
        <p:spPr bwMode="auto">
          <a:xfrm>
            <a:off x="8292215" y="3429000"/>
            <a:ext cx="2136576" cy="369332"/>
          </a:xfrm>
          <a:prstGeom prst="rect">
            <a:avLst/>
          </a:prstGeom>
          <a:noFill/>
        </p:spPr>
        <p:txBody>
          <a:bodyPr wrap="square" rtlCol="0">
            <a:spAutoFit/>
          </a:bodyPr>
          <a:lstStyle/>
          <a:p>
            <a:pPr>
              <a:defRPr/>
            </a:pPr>
            <a:r>
              <a:rPr lang="de-DE" b="1" dirty="0">
                <a:solidFill>
                  <a:schemeClr val="accent5">
                    <a:lumMod val="75000"/>
                  </a:schemeClr>
                </a:solidFill>
              </a:rPr>
              <a:t>Sprung - tief</a:t>
            </a:r>
            <a:endParaRPr b="1" dirty="0"/>
          </a:p>
        </p:txBody>
      </p:sp>
      <p:pic>
        <p:nvPicPr>
          <p:cNvPr id="63" name="Grafik 62" descr="Ein Bild, das Schuhwerk, Kleidung, Person enthält.&#10;&#10;KI-generierte Inhalte können fehlerhaft sein.">
            <a:extLst>
              <a:ext uri="{FF2B5EF4-FFF2-40B4-BE49-F238E27FC236}">
                <a16:creationId xmlns:a16="http://schemas.microsoft.com/office/drawing/2014/main" id="{9F8FD024-F449-DD63-02AE-43F6338E0180}"/>
              </a:ext>
            </a:extLst>
          </p:cNvPr>
          <p:cNvPicPr>
            <a:picLocks noChangeAspect="1"/>
          </p:cNvPicPr>
          <p:nvPr/>
        </p:nvPicPr>
        <p:blipFill>
          <a:blip r:embed="rId22" cstate="print">
            <a:extLst>
              <a:ext uri="{28A0092B-C50C-407E-A947-70E740481C1C}">
                <a14:useLocalDpi xmlns:a14="http://schemas.microsoft.com/office/drawing/2010/main" val="0"/>
              </a:ext>
            </a:extLst>
          </a:blip>
          <a:srcRect l="17822" t="6573" r="9904" b="6616"/>
          <a:stretch>
            <a:fillRect/>
          </a:stretch>
        </p:blipFill>
        <p:spPr bwMode="auto">
          <a:xfrm>
            <a:off x="8260300" y="3925151"/>
            <a:ext cx="430353" cy="925677"/>
          </a:xfrm>
          <a:prstGeom prst="rect">
            <a:avLst/>
          </a:prstGeom>
        </p:spPr>
      </p:pic>
      <p:cxnSp>
        <p:nvCxnSpPr>
          <p:cNvPr id="6" name="Gerade Verbindung mit Pfeil 5">
            <a:extLst>
              <a:ext uri="{FF2B5EF4-FFF2-40B4-BE49-F238E27FC236}">
                <a16:creationId xmlns:a16="http://schemas.microsoft.com/office/drawing/2014/main" id="{BFDAF1A7-EFC2-477D-A952-5843E9EC745A}"/>
              </a:ext>
            </a:extLst>
          </p:cNvPr>
          <p:cNvCxnSpPr/>
          <p:nvPr/>
        </p:nvCxnSpPr>
        <p:spPr bwMode="auto">
          <a:xfrm>
            <a:off x="6528048" y="3212976"/>
            <a:ext cx="50405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Textfeld 14">
            <a:extLst>
              <a:ext uri="{FF2B5EF4-FFF2-40B4-BE49-F238E27FC236}">
                <a16:creationId xmlns:a16="http://schemas.microsoft.com/office/drawing/2014/main" id="{DAAE59B0-ABD5-4952-8CB6-134E2A6796DB}"/>
              </a:ext>
            </a:extLst>
          </p:cNvPr>
          <p:cNvSpPr txBox="1"/>
          <p:nvPr/>
        </p:nvSpPr>
        <p:spPr bwMode="auto">
          <a:xfrm>
            <a:off x="1633263" y="2754177"/>
            <a:ext cx="3015968" cy="615553"/>
          </a:xfrm>
          <a:prstGeom prst="rect">
            <a:avLst/>
          </a:prstGeom>
          <a:noFill/>
          <a:ln>
            <a:solidFill>
              <a:srgbClr val="92D050"/>
            </a:solidFill>
          </a:ln>
        </p:spPr>
        <p:txBody>
          <a:bodyPr wrap="square" rtlCol="0">
            <a:spAutoFit/>
          </a:bodyPr>
          <a:lstStyle/>
          <a:p>
            <a:pPr>
              <a:defRPr/>
            </a:pPr>
            <a:r>
              <a:rPr lang="de-DE" b="1" dirty="0">
                <a:solidFill>
                  <a:srgbClr val="0070C0"/>
                </a:solidFill>
              </a:rPr>
              <a:t> </a:t>
            </a:r>
            <a:r>
              <a:rPr lang="de-DE" sz="1600" b="1" dirty="0">
                <a:solidFill>
                  <a:srgbClr val="0070C0"/>
                </a:solidFill>
              </a:rPr>
              <a:t>5                 6            7             8</a:t>
            </a:r>
            <a:endParaRPr sz="1600" b="1" dirty="0"/>
          </a:p>
          <a:p>
            <a:pPr>
              <a:defRPr/>
            </a:pPr>
            <a:r>
              <a:rPr lang="de-DE" sz="1600" dirty="0"/>
              <a:t>(L  vor        R vor      L seit      R ran)</a:t>
            </a:r>
            <a:endParaRPr sz="1600" dirty="0"/>
          </a:p>
        </p:txBody>
      </p:sp>
      <p:sp>
        <p:nvSpPr>
          <p:cNvPr id="10" name="Textfeld 9">
            <a:extLst>
              <a:ext uri="{FF2B5EF4-FFF2-40B4-BE49-F238E27FC236}">
                <a16:creationId xmlns:a16="http://schemas.microsoft.com/office/drawing/2014/main" id="{B3E9C73A-F604-4D2A-9D68-64F494DBAF3A}"/>
              </a:ext>
            </a:extLst>
          </p:cNvPr>
          <p:cNvSpPr txBox="1"/>
          <p:nvPr/>
        </p:nvSpPr>
        <p:spPr bwMode="auto">
          <a:xfrm flipH="1">
            <a:off x="2854644" y="4216107"/>
            <a:ext cx="217020" cy="369332"/>
          </a:xfrm>
          <a:prstGeom prst="rect">
            <a:avLst/>
          </a:prstGeom>
          <a:noFill/>
        </p:spPr>
        <p:txBody>
          <a:bodyPr wrap="square" rtlCol="0">
            <a:spAutoFit/>
          </a:bodyPr>
          <a:lstStyle/>
          <a:p>
            <a:r>
              <a:rPr lang="de-DE" sz="1800" b="1" dirty="0">
                <a:solidFill>
                  <a:schemeClr val="bg1"/>
                </a:solidFill>
              </a:rPr>
              <a:t>1</a:t>
            </a:r>
            <a:endParaRPr lang="de-DE" dirty="0">
              <a:solidFill>
                <a:schemeClr val="bg1"/>
              </a:solidFill>
            </a:endParaRPr>
          </a:p>
        </p:txBody>
      </p:sp>
      <p:sp>
        <p:nvSpPr>
          <p:cNvPr id="68" name="Textfeld 67">
            <a:extLst>
              <a:ext uri="{FF2B5EF4-FFF2-40B4-BE49-F238E27FC236}">
                <a16:creationId xmlns:a16="http://schemas.microsoft.com/office/drawing/2014/main" id="{160DCD4B-EF16-4F8A-82C6-1E57D194D281}"/>
              </a:ext>
            </a:extLst>
          </p:cNvPr>
          <p:cNvSpPr txBox="1"/>
          <p:nvPr/>
        </p:nvSpPr>
        <p:spPr bwMode="auto">
          <a:xfrm flipH="1">
            <a:off x="2433878" y="3491714"/>
            <a:ext cx="217020" cy="369332"/>
          </a:xfrm>
          <a:prstGeom prst="rect">
            <a:avLst/>
          </a:prstGeom>
          <a:noFill/>
        </p:spPr>
        <p:txBody>
          <a:bodyPr wrap="square" rtlCol="0">
            <a:spAutoFit/>
          </a:bodyPr>
          <a:lstStyle/>
          <a:p>
            <a:r>
              <a:rPr lang="de-DE" dirty="0">
                <a:solidFill>
                  <a:schemeClr val="bg1"/>
                </a:solidFill>
              </a:rPr>
              <a:t>2</a:t>
            </a:r>
          </a:p>
        </p:txBody>
      </p:sp>
      <p:sp>
        <p:nvSpPr>
          <p:cNvPr id="69" name="Textfeld 68">
            <a:extLst>
              <a:ext uri="{FF2B5EF4-FFF2-40B4-BE49-F238E27FC236}">
                <a16:creationId xmlns:a16="http://schemas.microsoft.com/office/drawing/2014/main" id="{103A149E-E118-44B6-A1FB-E150BA42229C}"/>
              </a:ext>
            </a:extLst>
          </p:cNvPr>
          <p:cNvSpPr txBox="1"/>
          <p:nvPr/>
        </p:nvSpPr>
        <p:spPr bwMode="auto">
          <a:xfrm flipH="1">
            <a:off x="3936741" y="3457990"/>
            <a:ext cx="217020" cy="369332"/>
          </a:xfrm>
          <a:prstGeom prst="rect">
            <a:avLst/>
          </a:prstGeom>
          <a:noFill/>
        </p:spPr>
        <p:txBody>
          <a:bodyPr wrap="square" rtlCol="0">
            <a:spAutoFit/>
          </a:bodyPr>
          <a:lstStyle/>
          <a:p>
            <a:r>
              <a:rPr lang="de-DE" dirty="0">
                <a:solidFill>
                  <a:schemeClr val="bg1"/>
                </a:solidFill>
              </a:rPr>
              <a:t>3</a:t>
            </a:r>
          </a:p>
        </p:txBody>
      </p:sp>
      <p:sp>
        <p:nvSpPr>
          <p:cNvPr id="70" name="Textfeld 69">
            <a:extLst>
              <a:ext uri="{FF2B5EF4-FFF2-40B4-BE49-F238E27FC236}">
                <a16:creationId xmlns:a16="http://schemas.microsoft.com/office/drawing/2014/main" id="{77F00BEF-1097-4CA4-9BAC-9CD733AE745C}"/>
              </a:ext>
            </a:extLst>
          </p:cNvPr>
          <p:cNvSpPr txBox="1"/>
          <p:nvPr/>
        </p:nvSpPr>
        <p:spPr bwMode="auto">
          <a:xfrm flipH="1">
            <a:off x="3646732" y="3466272"/>
            <a:ext cx="217020" cy="369332"/>
          </a:xfrm>
          <a:prstGeom prst="rect">
            <a:avLst/>
          </a:prstGeom>
          <a:noFill/>
        </p:spPr>
        <p:txBody>
          <a:bodyPr wrap="square" rtlCol="0">
            <a:spAutoFit/>
          </a:bodyPr>
          <a:lstStyle/>
          <a:p>
            <a:r>
              <a:rPr lang="de-DE" dirty="0">
                <a:solidFill>
                  <a:schemeClr val="bg1"/>
                </a:solidFill>
              </a:rPr>
              <a:t>4</a:t>
            </a:r>
          </a:p>
        </p:txBody>
      </p:sp>
      <p:sp>
        <p:nvSpPr>
          <p:cNvPr id="72" name="Textfeld 71">
            <a:extLst>
              <a:ext uri="{FF2B5EF4-FFF2-40B4-BE49-F238E27FC236}">
                <a16:creationId xmlns:a16="http://schemas.microsoft.com/office/drawing/2014/main" id="{BB7D77F4-00B5-4928-A1ED-95774F604417}"/>
              </a:ext>
            </a:extLst>
          </p:cNvPr>
          <p:cNvSpPr txBox="1"/>
          <p:nvPr/>
        </p:nvSpPr>
        <p:spPr bwMode="auto">
          <a:xfrm flipH="1">
            <a:off x="3570138" y="2121327"/>
            <a:ext cx="217020" cy="369332"/>
          </a:xfrm>
          <a:prstGeom prst="rect">
            <a:avLst/>
          </a:prstGeom>
          <a:noFill/>
        </p:spPr>
        <p:txBody>
          <a:bodyPr wrap="square" rtlCol="0">
            <a:spAutoFit/>
          </a:bodyPr>
          <a:lstStyle/>
          <a:p>
            <a:r>
              <a:rPr lang="de-DE" dirty="0">
                <a:solidFill>
                  <a:schemeClr val="bg1"/>
                </a:solidFill>
              </a:rPr>
              <a:t>5</a:t>
            </a:r>
          </a:p>
        </p:txBody>
      </p:sp>
      <p:sp>
        <p:nvSpPr>
          <p:cNvPr id="73" name="Textfeld 72">
            <a:extLst>
              <a:ext uri="{FF2B5EF4-FFF2-40B4-BE49-F238E27FC236}">
                <a16:creationId xmlns:a16="http://schemas.microsoft.com/office/drawing/2014/main" id="{FCCBB2CA-C49A-45F2-BB5C-DF173FA6C68D}"/>
              </a:ext>
            </a:extLst>
          </p:cNvPr>
          <p:cNvSpPr txBox="1"/>
          <p:nvPr/>
        </p:nvSpPr>
        <p:spPr bwMode="auto">
          <a:xfrm flipH="1">
            <a:off x="4111096" y="1401342"/>
            <a:ext cx="217020" cy="369332"/>
          </a:xfrm>
          <a:prstGeom prst="rect">
            <a:avLst/>
          </a:prstGeom>
          <a:noFill/>
        </p:spPr>
        <p:txBody>
          <a:bodyPr wrap="square" rtlCol="0">
            <a:spAutoFit/>
          </a:bodyPr>
          <a:lstStyle/>
          <a:p>
            <a:r>
              <a:rPr lang="de-DE" dirty="0">
                <a:solidFill>
                  <a:schemeClr val="bg1"/>
                </a:solidFill>
              </a:rPr>
              <a:t>6</a:t>
            </a:r>
          </a:p>
        </p:txBody>
      </p:sp>
      <p:sp>
        <p:nvSpPr>
          <p:cNvPr id="74" name="Textfeld 73">
            <a:extLst>
              <a:ext uri="{FF2B5EF4-FFF2-40B4-BE49-F238E27FC236}">
                <a16:creationId xmlns:a16="http://schemas.microsoft.com/office/drawing/2014/main" id="{1BC30920-7046-4BD8-BB72-900EB2A7F4EB}"/>
              </a:ext>
            </a:extLst>
          </p:cNvPr>
          <p:cNvSpPr txBox="1"/>
          <p:nvPr/>
        </p:nvSpPr>
        <p:spPr bwMode="auto">
          <a:xfrm flipH="1">
            <a:off x="2232397" y="1428413"/>
            <a:ext cx="217020" cy="369332"/>
          </a:xfrm>
          <a:prstGeom prst="rect">
            <a:avLst/>
          </a:prstGeom>
          <a:noFill/>
        </p:spPr>
        <p:txBody>
          <a:bodyPr wrap="square" rtlCol="0">
            <a:spAutoFit/>
          </a:bodyPr>
          <a:lstStyle/>
          <a:p>
            <a:r>
              <a:rPr lang="de-DE" dirty="0">
                <a:solidFill>
                  <a:schemeClr val="bg1"/>
                </a:solidFill>
              </a:rPr>
              <a:t>7</a:t>
            </a:r>
          </a:p>
        </p:txBody>
      </p:sp>
      <p:sp>
        <p:nvSpPr>
          <p:cNvPr id="76" name="Textfeld 75">
            <a:extLst>
              <a:ext uri="{FF2B5EF4-FFF2-40B4-BE49-F238E27FC236}">
                <a16:creationId xmlns:a16="http://schemas.microsoft.com/office/drawing/2014/main" id="{FFD3F040-E407-4448-AEB7-D5F3FB8A053D}"/>
              </a:ext>
            </a:extLst>
          </p:cNvPr>
          <p:cNvSpPr txBox="1"/>
          <p:nvPr/>
        </p:nvSpPr>
        <p:spPr bwMode="auto">
          <a:xfrm flipH="1">
            <a:off x="2525925" y="1435043"/>
            <a:ext cx="217020" cy="369332"/>
          </a:xfrm>
          <a:prstGeom prst="rect">
            <a:avLst/>
          </a:prstGeom>
          <a:noFill/>
        </p:spPr>
        <p:txBody>
          <a:bodyPr wrap="square" rtlCol="0">
            <a:spAutoFit/>
          </a:bodyPr>
          <a:lstStyle/>
          <a:p>
            <a:r>
              <a:rPr lang="de-DE" dirty="0">
                <a:solidFill>
                  <a:schemeClr val="bg1"/>
                </a:solidFill>
              </a:rPr>
              <a:t>8</a:t>
            </a:r>
          </a:p>
        </p:txBody>
      </p:sp>
      <p:sp>
        <p:nvSpPr>
          <p:cNvPr id="15" name="Textfeld 14">
            <a:extLst>
              <a:ext uri="{FF2B5EF4-FFF2-40B4-BE49-F238E27FC236}">
                <a16:creationId xmlns:a16="http://schemas.microsoft.com/office/drawing/2014/main" id="{310330C0-3896-4474-BF96-3F72C75B79B7}"/>
              </a:ext>
            </a:extLst>
          </p:cNvPr>
          <p:cNvSpPr txBox="1"/>
          <p:nvPr/>
        </p:nvSpPr>
        <p:spPr bwMode="auto">
          <a:xfrm>
            <a:off x="3102275" y="1556792"/>
            <a:ext cx="499269" cy="246221"/>
          </a:xfrm>
          <a:prstGeom prst="rect">
            <a:avLst/>
          </a:prstGeom>
          <a:noFill/>
        </p:spPr>
        <p:txBody>
          <a:bodyPr wrap="square" rtlCol="0">
            <a:spAutoFit/>
          </a:bodyPr>
          <a:lstStyle/>
          <a:p>
            <a:r>
              <a:rPr lang="de-DE" sz="1000" b="1" dirty="0" err="1"/>
              <a:t>slide</a:t>
            </a:r>
            <a:endParaRPr lang="de-DE" sz="1000" b="1" dirty="0"/>
          </a:p>
        </p:txBody>
      </p:sp>
      <p:sp>
        <p:nvSpPr>
          <p:cNvPr id="78" name="Textfeld 77">
            <a:extLst>
              <a:ext uri="{FF2B5EF4-FFF2-40B4-BE49-F238E27FC236}">
                <a16:creationId xmlns:a16="http://schemas.microsoft.com/office/drawing/2014/main" id="{92FDC6B0-D5D1-4945-88F9-1979CE670BBA}"/>
              </a:ext>
            </a:extLst>
          </p:cNvPr>
          <p:cNvSpPr txBox="1"/>
          <p:nvPr/>
        </p:nvSpPr>
        <p:spPr bwMode="auto">
          <a:xfrm>
            <a:off x="2950697" y="3632748"/>
            <a:ext cx="499269" cy="246221"/>
          </a:xfrm>
          <a:prstGeom prst="rect">
            <a:avLst/>
          </a:prstGeom>
          <a:noFill/>
        </p:spPr>
        <p:txBody>
          <a:bodyPr wrap="square" rtlCol="0">
            <a:spAutoFit/>
          </a:bodyPr>
          <a:lstStyle/>
          <a:p>
            <a:r>
              <a:rPr lang="de-DE" sz="1000" b="1" dirty="0" err="1"/>
              <a:t>slide</a:t>
            </a:r>
            <a:endParaRPr lang="de-DE" sz="1000" b="1" dirty="0"/>
          </a:p>
        </p:txBody>
      </p:sp>
      <p:cxnSp>
        <p:nvCxnSpPr>
          <p:cNvPr id="79" name="Gerade Verbindung mit Pfeil 78">
            <a:extLst>
              <a:ext uri="{FF2B5EF4-FFF2-40B4-BE49-F238E27FC236}">
                <a16:creationId xmlns:a16="http://schemas.microsoft.com/office/drawing/2014/main" id="{B685CD36-AEE8-4081-B836-863FF522E604}"/>
              </a:ext>
            </a:extLst>
          </p:cNvPr>
          <p:cNvCxnSpPr/>
          <p:nvPr/>
        </p:nvCxnSpPr>
        <p:spPr bwMode="auto">
          <a:xfrm>
            <a:off x="596243" y="5301208"/>
            <a:ext cx="50405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54" name="Grafik 53">
            <a:extLst>
              <a:ext uri="{FF2B5EF4-FFF2-40B4-BE49-F238E27FC236}">
                <a16:creationId xmlns:a16="http://schemas.microsoft.com/office/drawing/2014/main" id="{AB7A3D77-E99F-4384-A4C9-8FD5B428623F}"/>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extLst>
      <p:ext uri="{BB962C8B-B14F-4D97-AF65-F5344CB8AC3E}">
        <p14:creationId xmlns:p14="http://schemas.microsoft.com/office/powerpoint/2010/main" val="12699433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8" name="Textfeld 55">
            <a:extLst>
              <a:ext uri="{FF2B5EF4-FFF2-40B4-BE49-F238E27FC236}">
                <a16:creationId xmlns:a16="http://schemas.microsoft.com/office/drawing/2014/main" id="{605B6AE1-D45D-4602-A5BD-3A41BA0A732A}"/>
              </a:ext>
            </a:extLst>
          </p:cNvPr>
          <p:cNvSpPr txBox="1"/>
          <p:nvPr/>
        </p:nvSpPr>
        <p:spPr bwMode="auto">
          <a:xfrm>
            <a:off x="6845931" y="5445224"/>
            <a:ext cx="1928319" cy="369332"/>
          </a:xfrm>
          <a:prstGeom prst="rect">
            <a:avLst/>
          </a:prstGeom>
          <a:solidFill>
            <a:schemeClr val="bg1"/>
          </a:solidFill>
        </p:spPr>
        <p:txBody>
          <a:bodyPr wrap="square" rtlCol="0">
            <a:spAutoFit/>
          </a:bodyPr>
          <a:lstStyle/>
          <a:p>
            <a:pPr>
              <a:defRPr/>
            </a:pPr>
            <a:r>
              <a:rPr lang="de-DE" b="1" dirty="0">
                <a:solidFill>
                  <a:schemeClr val="accent5">
                    <a:lumMod val="75000"/>
                  </a:schemeClr>
                </a:solidFill>
              </a:rPr>
              <a:t>6.8 Zählzeiten</a:t>
            </a:r>
            <a:endParaRPr dirty="0"/>
          </a:p>
        </p:txBody>
      </p:sp>
      <p:sp>
        <p:nvSpPr>
          <p:cNvPr id="2144485477" name="Rechteck 5"/>
          <p:cNvSpPr/>
          <p:nvPr/>
        </p:nvSpPr>
        <p:spPr bwMode="auto">
          <a:xfrm rot="5400000">
            <a:off x="1862104" y="681581"/>
            <a:ext cx="4370257" cy="5112569"/>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948861719" name="Rechteck 85"/>
          <p:cNvSpPr/>
          <p:nvPr/>
        </p:nvSpPr>
        <p:spPr bwMode="auto">
          <a:xfrm rot="5400000">
            <a:off x="6689625" y="1233656"/>
            <a:ext cx="4370252" cy="4008424"/>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dirty="0"/>
          </a:p>
        </p:txBody>
      </p:sp>
      <p:sp>
        <p:nvSpPr>
          <p:cNvPr id="2128998389" name="Textfeld 113"/>
          <p:cNvSpPr txBox="1"/>
          <p:nvPr/>
        </p:nvSpPr>
        <p:spPr bwMode="auto">
          <a:xfrm>
            <a:off x="1513446" y="1139367"/>
            <a:ext cx="4582554" cy="523220"/>
          </a:xfrm>
          <a:prstGeom prst="rect">
            <a:avLst/>
          </a:prstGeom>
          <a:noFill/>
        </p:spPr>
        <p:txBody>
          <a:bodyPr wrap="square" rtlCol="0">
            <a:spAutoFit/>
          </a:bodyPr>
          <a:lstStyle/>
          <a:p>
            <a:pPr>
              <a:defRPr/>
            </a:pPr>
            <a:r>
              <a:rPr lang="de-DE" sz="1400" b="1" dirty="0" err="1">
                <a:solidFill>
                  <a:srgbClr val="0070C0"/>
                </a:solidFill>
              </a:rPr>
              <a:t>Sixstepvariation</a:t>
            </a:r>
            <a:r>
              <a:rPr lang="de-DE" sz="1400" dirty="0">
                <a:solidFill>
                  <a:srgbClr val="0070C0"/>
                </a:solidFill>
              </a:rPr>
              <a:t>: </a:t>
            </a:r>
            <a:br>
              <a:rPr lang="de-DE" sz="1400" dirty="0">
                <a:solidFill>
                  <a:srgbClr val="0070C0"/>
                </a:solidFill>
              </a:rPr>
            </a:br>
            <a:r>
              <a:rPr lang="de-DE" sz="1400" dirty="0">
                <a:solidFill>
                  <a:srgbClr val="0070C0"/>
                </a:solidFill>
              </a:rPr>
              <a:t>2 Durchläufe für 360 Grad Drehung (von hinten betrachtet)</a:t>
            </a:r>
            <a:endParaRPr sz="1400" dirty="0">
              <a:solidFill>
                <a:srgbClr val="0070C0"/>
              </a:solidFill>
            </a:endParaRPr>
          </a:p>
        </p:txBody>
      </p:sp>
      <p:sp>
        <p:nvSpPr>
          <p:cNvPr id="2048104078" name="Titel 3"/>
          <p:cNvSpPr txBox="1"/>
          <p:nvPr/>
        </p:nvSpPr>
        <p:spPr bwMode="auto">
          <a:xfrm>
            <a:off x="271310" y="5871882"/>
            <a:ext cx="5608664" cy="86948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endParaRPr lang="de-DE" sz="2200">
              <a:latin typeface="Aptos"/>
            </a:endParaRPr>
          </a:p>
        </p:txBody>
      </p:sp>
      <p:sp>
        <p:nvSpPr>
          <p:cNvPr id="934363165" name="Textfeld 14"/>
          <p:cNvSpPr txBox="1"/>
          <p:nvPr/>
        </p:nvSpPr>
        <p:spPr bwMode="auto">
          <a:xfrm>
            <a:off x="11136560" y="6453336"/>
            <a:ext cx="1080120" cy="369332"/>
          </a:xfrm>
          <a:prstGeom prst="rect">
            <a:avLst/>
          </a:prstGeom>
          <a:noFill/>
        </p:spPr>
        <p:txBody>
          <a:bodyPr wrap="square" rtlCol="0">
            <a:spAutoFit/>
          </a:bodyPr>
          <a:lstStyle/>
          <a:p>
            <a:pPr>
              <a:defRPr/>
            </a:pPr>
            <a:r>
              <a:rPr lang="de-DE" b="1" dirty="0"/>
              <a:t>Karte 19</a:t>
            </a:r>
            <a:endParaRPr b="1" dirty="0"/>
          </a:p>
        </p:txBody>
      </p:sp>
      <p:sp>
        <p:nvSpPr>
          <p:cNvPr id="7" name="Textfeld 38">
            <a:extLst>
              <a:ext uri="{FF2B5EF4-FFF2-40B4-BE49-F238E27FC236}">
                <a16:creationId xmlns:a16="http://schemas.microsoft.com/office/drawing/2014/main" id="{05076547-6DCE-E147-6596-833DE6374E99}"/>
              </a:ext>
            </a:extLst>
          </p:cNvPr>
          <p:cNvSpPr txBox="1"/>
          <p:nvPr/>
        </p:nvSpPr>
        <p:spPr bwMode="auto">
          <a:xfrm>
            <a:off x="1513446" y="4789422"/>
            <a:ext cx="5044491" cy="523220"/>
          </a:xfrm>
          <a:prstGeom prst="rect">
            <a:avLst/>
          </a:prstGeom>
          <a:noFill/>
        </p:spPr>
        <p:txBody>
          <a:bodyPr wrap="square" rtlCol="0">
            <a:spAutoFit/>
          </a:bodyPr>
          <a:lstStyle/>
          <a:p>
            <a:pPr>
              <a:defRPr/>
            </a:pPr>
            <a:r>
              <a:rPr lang="de-DE" sz="1400" b="1" dirty="0">
                <a:solidFill>
                  <a:srgbClr val="0070C0"/>
                </a:solidFill>
              </a:rPr>
              <a:t>      3 R übersetzen             + L rück ¼ Wendung        4 R dazu - Stütz</a:t>
            </a:r>
          </a:p>
          <a:p>
            <a:pPr>
              <a:defRPr/>
            </a:pPr>
            <a:r>
              <a:rPr lang="de-DE" sz="1400" b="1" dirty="0">
                <a:solidFill>
                  <a:srgbClr val="0070C0"/>
                </a:solidFill>
              </a:rPr>
              <a:t>   </a:t>
            </a:r>
            <a:r>
              <a:rPr lang="de-DE" sz="1400" b="1" dirty="0">
                <a:solidFill>
                  <a:schemeClr val="accent5">
                    <a:lumMod val="40000"/>
                    <a:lumOff val="60000"/>
                  </a:schemeClr>
                </a:solidFill>
              </a:rPr>
              <a:t>  (7                                          +                                 8) </a:t>
            </a:r>
          </a:p>
        </p:txBody>
      </p:sp>
      <p:sp>
        <p:nvSpPr>
          <p:cNvPr id="8" name="Textfeld 113">
            <a:extLst>
              <a:ext uri="{FF2B5EF4-FFF2-40B4-BE49-F238E27FC236}">
                <a16:creationId xmlns:a16="http://schemas.microsoft.com/office/drawing/2014/main" id="{76ECD352-CED5-A548-1721-45F2E0A9A1B2}"/>
              </a:ext>
            </a:extLst>
          </p:cNvPr>
          <p:cNvSpPr txBox="1"/>
          <p:nvPr/>
        </p:nvSpPr>
        <p:spPr bwMode="auto">
          <a:xfrm>
            <a:off x="7085089" y="1342844"/>
            <a:ext cx="973381" cy="307777"/>
          </a:xfrm>
          <a:prstGeom prst="rect">
            <a:avLst/>
          </a:prstGeom>
          <a:noFill/>
        </p:spPr>
        <p:txBody>
          <a:bodyPr wrap="square" rtlCol="0">
            <a:spAutoFit/>
          </a:bodyPr>
          <a:lstStyle/>
          <a:p>
            <a:pPr>
              <a:defRPr/>
            </a:pPr>
            <a:r>
              <a:rPr lang="de-DE" sz="1400" b="1" dirty="0">
                <a:solidFill>
                  <a:srgbClr val="0070C0"/>
                </a:solidFill>
              </a:rPr>
              <a:t>Abschluss:</a:t>
            </a:r>
          </a:p>
        </p:txBody>
      </p:sp>
      <p:sp>
        <p:nvSpPr>
          <p:cNvPr id="9" name="Textfeld 14">
            <a:extLst>
              <a:ext uri="{FF2B5EF4-FFF2-40B4-BE49-F238E27FC236}">
                <a16:creationId xmlns:a16="http://schemas.microsoft.com/office/drawing/2014/main" id="{618848A0-2CD6-6B70-3B2D-95DC078CD326}"/>
              </a:ext>
            </a:extLst>
          </p:cNvPr>
          <p:cNvSpPr txBox="1"/>
          <p:nvPr/>
        </p:nvSpPr>
        <p:spPr bwMode="auto">
          <a:xfrm>
            <a:off x="7391344" y="4754154"/>
            <a:ext cx="3439225" cy="584775"/>
          </a:xfrm>
          <a:prstGeom prst="rect">
            <a:avLst/>
          </a:prstGeom>
          <a:noFill/>
        </p:spPr>
        <p:txBody>
          <a:bodyPr wrap="square" rtlCol="0">
            <a:spAutoFit/>
          </a:bodyPr>
          <a:lstStyle/>
          <a:p>
            <a:pPr>
              <a:defRPr/>
            </a:pPr>
            <a:r>
              <a:rPr lang="de-DE" dirty="0">
                <a:solidFill>
                  <a:srgbClr val="0070C0"/>
                </a:solidFill>
              </a:rPr>
              <a:t> </a:t>
            </a:r>
            <a:r>
              <a:rPr lang="de-DE" sz="1400" b="1" dirty="0">
                <a:solidFill>
                  <a:srgbClr val="0070C0"/>
                </a:solidFill>
              </a:rPr>
              <a:t>5 R             6  L                            7 R            8      </a:t>
            </a:r>
          </a:p>
          <a:p>
            <a:pPr>
              <a:defRPr/>
            </a:pPr>
            <a:r>
              <a:rPr lang="de-DE" sz="1400" b="1" dirty="0">
                <a:solidFill>
                  <a:srgbClr val="0070C0"/>
                </a:solidFill>
              </a:rPr>
              <a:t>Schritt        ran für Drehung    auf            steh</a:t>
            </a:r>
          </a:p>
        </p:txBody>
      </p:sp>
      <p:sp>
        <p:nvSpPr>
          <p:cNvPr id="3" name="Rechteck 2">
            <a:extLst>
              <a:ext uri="{FF2B5EF4-FFF2-40B4-BE49-F238E27FC236}">
                <a16:creationId xmlns:a16="http://schemas.microsoft.com/office/drawing/2014/main" id="{062CD5DE-C9E1-B560-C3F0-DE710273AF70}"/>
              </a:ext>
            </a:extLst>
          </p:cNvPr>
          <p:cNvSpPr/>
          <p:nvPr/>
        </p:nvSpPr>
        <p:spPr bwMode="auto">
          <a:xfrm>
            <a:off x="3141247" y="0"/>
            <a:ext cx="9048328" cy="614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Titel 1">
            <a:extLst>
              <a:ext uri="{FF2B5EF4-FFF2-40B4-BE49-F238E27FC236}">
                <a16:creationId xmlns:a16="http://schemas.microsoft.com/office/drawing/2014/main" id="{CA78B8D5-8AA4-8B6A-925F-4038E7FBB4EC}"/>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pic>
        <p:nvPicPr>
          <p:cNvPr id="4" name="Grafik 3" descr="Ein Bild, das Sport, Balance, körperliche Fitness, Knie enthält.&#10;&#10;KI-generierte Inhalte können fehlerhaft sein.">
            <a:extLst>
              <a:ext uri="{FF2B5EF4-FFF2-40B4-BE49-F238E27FC236}">
                <a16:creationId xmlns:a16="http://schemas.microsoft.com/office/drawing/2014/main" id="{6E556214-0FB4-25B0-948C-2EB14A2B14EA}"/>
              </a:ext>
            </a:extLst>
          </p:cNvPr>
          <p:cNvPicPr>
            <a:picLocks noChangeAspect="1"/>
          </p:cNvPicPr>
          <p:nvPr/>
        </p:nvPicPr>
        <p:blipFill>
          <a:blip r:embed="rId3" cstate="print">
            <a:extLst>
              <a:ext uri="{28A0092B-C50C-407E-A947-70E740481C1C}">
                <a14:useLocalDpi xmlns:a14="http://schemas.microsoft.com/office/drawing/2010/main" val="0"/>
              </a:ext>
            </a:extLst>
          </a:blip>
          <a:srcRect l="5963" t="20242" r="2782" b="14790"/>
          <a:stretch>
            <a:fillRect/>
          </a:stretch>
        </p:blipFill>
        <p:spPr>
          <a:xfrm rot="4954934">
            <a:off x="1657565" y="2087477"/>
            <a:ext cx="1217956" cy="541302"/>
          </a:xfrm>
          <a:prstGeom prst="rect">
            <a:avLst/>
          </a:prstGeom>
        </p:spPr>
      </p:pic>
      <p:pic>
        <p:nvPicPr>
          <p:cNvPr id="14" name="Grafik 13" descr="Ein Bild, das Säugetier enthält.&#10;&#10;KI-generierte Inhalte können fehlerhaft sein.">
            <a:extLst>
              <a:ext uri="{FF2B5EF4-FFF2-40B4-BE49-F238E27FC236}">
                <a16:creationId xmlns:a16="http://schemas.microsoft.com/office/drawing/2014/main" id="{53A9F728-CD50-4D2A-316B-DB541F521B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582971">
            <a:off x="3486347" y="2037713"/>
            <a:ext cx="840222" cy="709902"/>
          </a:xfrm>
          <a:prstGeom prst="rect">
            <a:avLst/>
          </a:prstGeom>
        </p:spPr>
      </p:pic>
      <p:pic>
        <p:nvPicPr>
          <p:cNvPr id="16" name="Grafik 15" descr="Ein Bild, das Balance, Knie, Yoga, Hüfte enthält.&#10;&#10;KI-generierte Inhalte können fehlerhaft sein.">
            <a:extLst>
              <a:ext uri="{FF2B5EF4-FFF2-40B4-BE49-F238E27FC236}">
                <a16:creationId xmlns:a16="http://schemas.microsoft.com/office/drawing/2014/main" id="{2778F2B1-E518-348F-2140-4E2ADBEA1EE1}"/>
              </a:ext>
            </a:extLst>
          </p:cNvPr>
          <p:cNvPicPr>
            <a:picLocks noChangeAspect="1"/>
          </p:cNvPicPr>
          <p:nvPr/>
        </p:nvPicPr>
        <p:blipFill>
          <a:blip r:embed="rId5" cstate="print">
            <a:extLst>
              <a:ext uri="{28A0092B-C50C-407E-A947-70E740481C1C}">
                <a14:useLocalDpi xmlns:a14="http://schemas.microsoft.com/office/drawing/2010/main" val="0"/>
              </a:ext>
            </a:extLst>
          </a:blip>
          <a:srcRect l="16647" t="5797" r="8217" b="9970"/>
          <a:stretch>
            <a:fillRect/>
          </a:stretch>
        </p:blipFill>
        <p:spPr>
          <a:xfrm rot="4974759">
            <a:off x="5297351" y="1736086"/>
            <a:ext cx="560279" cy="1013210"/>
          </a:xfrm>
          <a:prstGeom prst="rect">
            <a:avLst/>
          </a:prstGeom>
        </p:spPr>
      </p:pic>
      <p:pic>
        <p:nvPicPr>
          <p:cNvPr id="18" name="Grafik 17">
            <a:extLst>
              <a:ext uri="{FF2B5EF4-FFF2-40B4-BE49-F238E27FC236}">
                <a16:creationId xmlns:a16="http://schemas.microsoft.com/office/drawing/2014/main" id="{1B1323B9-CA38-C558-DC22-72E0138F94A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608423">
            <a:off x="1994273" y="3714496"/>
            <a:ext cx="668838" cy="1004990"/>
          </a:xfrm>
          <a:prstGeom prst="rect">
            <a:avLst/>
          </a:prstGeom>
        </p:spPr>
      </p:pic>
      <p:pic>
        <p:nvPicPr>
          <p:cNvPr id="20" name="Grafik 19" descr="Ein Bild, das Balance, körperliche Fitness, Knie, Hüfte enthält.&#10;&#10;KI-generierte Inhalte können fehlerhaft sein.">
            <a:extLst>
              <a:ext uri="{FF2B5EF4-FFF2-40B4-BE49-F238E27FC236}">
                <a16:creationId xmlns:a16="http://schemas.microsoft.com/office/drawing/2014/main" id="{CF0D99B4-87FB-5FB2-493D-1AEEF54552A4}"/>
              </a:ext>
            </a:extLst>
          </p:cNvPr>
          <p:cNvPicPr>
            <a:picLocks noChangeAspect="1"/>
          </p:cNvPicPr>
          <p:nvPr/>
        </p:nvPicPr>
        <p:blipFill>
          <a:blip r:embed="rId7" cstate="print">
            <a:extLst>
              <a:ext uri="{28A0092B-C50C-407E-A947-70E740481C1C}">
                <a14:useLocalDpi xmlns:a14="http://schemas.microsoft.com/office/drawing/2010/main" val="0"/>
              </a:ext>
            </a:extLst>
          </a:blip>
          <a:srcRect l="6714" t="7677" r="4902" b="8603"/>
          <a:stretch>
            <a:fillRect/>
          </a:stretch>
        </p:blipFill>
        <p:spPr>
          <a:xfrm rot="4685644">
            <a:off x="3507871" y="3766379"/>
            <a:ext cx="859937" cy="686696"/>
          </a:xfrm>
          <a:prstGeom prst="rect">
            <a:avLst/>
          </a:prstGeom>
        </p:spPr>
      </p:pic>
      <p:pic>
        <p:nvPicPr>
          <p:cNvPr id="22" name="Grafik 21" descr="Ein Bild, das körperliche Fitness, Knie, Balance, Yoga enthält.&#10;&#10;KI-generierte Inhalte können fehlerhaft sein.">
            <a:extLst>
              <a:ext uri="{FF2B5EF4-FFF2-40B4-BE49-F238E27FC236}">
                <a16:creationId xmlns:a16="http://schemas.microsoft.com/office/drawing/2014/main" id="{A40F3E31-5660-81B9-175F-6F4BCCDF5FC6}"/>
              </a:ext>
            </a:extLst>
          </p:cNvPr>
          <p:cNvPicPr>
            <a:picLocks noChangeAspect="1"/>
          </p:cNvPicPr>
          <p:nvPr/>
        </p:nvPicPr>
        <p:blipFill>
          <a:blip r:embed="rId8" cstate="print">
            <a:extLst>
              <a:ext uri="{28A0092B-C50C-407E-A947-70E740481C1C}">
                <a14:useLocalDpi xmlns:a14="http://schemas.microsoft.com/office/drawing/2010/main" val="0"/>
              </a:ext>
            </a:extLst>
          </a:blip>
          <a:srcRect l="2087" t="10587" r="4008" b="5536"/>
          <a:stretch>
            <a:fillRect/>
          </a:stretch>
        </p:blipFill>
        <p:spPr>
          <a:xfrm rot="5129350">
            <a:off x="4986919" y="3738585"/>
            <a:ext cx="1075104" cy="678036"/>
          </a:xfrm>
          <a:prstGeom prst="rect">
            <a:avLst/>
          </a:prstGeom>
        </p:spPr>
      </p:pic>
      <p:pic>
        <p:nvPicPr>
          <p:cNvPr id="5" name="Grafik 4" descr="Ein Bild, das Sport, Balance, Knie, körperliche Fitness enthält.&#10;&#10;KI-generierte Inhalte können fehlerhaft sein.">
            <a:extLst>
              <a:ext uri="{FF2B5EF4-FFF2-40B4-BE49-F238E27FC236}">
                <a16:creationId xmlns:a16="http://schemas.microsoft.com/office/drawing/2014/main" id="{0A3DA0D9-1B7F-4969-20ED-BA6F1DAD0C74}"/>
              </a:ext>
            </a:extLst>
          </p:cNvPr>
          <p:cNvPicPr>
            <a:picLocks noChangeAspect="1"/>
          </p:cNvPicPr>
          <p:nvPr/>
        </p:nvPicPr>
        <p:blipFill>
          <a:blip r:embed="rId9" cstate="print">
            <a:extLst>
              <a:ext uri="{28A0092B-C50C-407E-A947-70E740481C1C}">
                <a14:useLocalDpi xmlns:a14="http://schemas.microsoft.com/office/drawing/2010/main" val="0"/>
              </a:ext>
            </a:extLst>
          </a:blip>
          <a:srcRect l="5013" t="7946" r="5777" b="9367"/>
          <a:stretch>
            <a:fillRect/>
          </a:stretch>
        </p:blipFill>
        <p:spPr bwMode="auto">
          <a:xfrm rot="4216137">
            <a:off x="117386" y="2071220"/>
            <a:ext cx="1110642" cy="910651"/>
          </a:xfrm>
          <a:prstGeom prst="rect">
            <a:avLst/>
          </a:prstGeom>
        </p:spPr>
      </p:pic>
      <p:sp>
        <p:nvSpPr>
          <p:cNvPr id="17" name="Textfeld 56">
            <a:extLst>
              <a:ext uri="{FF2B5EF4-FFF2-40B4-BE49-F238E27FC236}">
                <a16:creationId xmlns:a16="http://schemas.microsoft.com/office/drawing/2014/main" id="{9B51B42C-249E-5A0B-056E-F1828E056ED5}"/>
              </a:ext>
            </a:extLst>
          </p:cNvPr>
          <p:cNvSpPr txBox="1"/>
          <p:nvPr/>
        </p:nvSpPr>
        <p:spPr bwMode="auto">
          <a:xfrm>
            <a:off x="140459" y="1497038"/>
            <a:ext cx="897720" cy="523220"/>
          </a:xfrm>
          <a:prstGeom prst="rect">
            <a:avLst/>
          </a:prstGeom>
          <a:noFill/>
        </p:spPr>
        <p:txBody>
          <a:bodyPr wrap="square" rtlCol="0">
            <a:spAutoFit/>
          </a:bodyPr>
          <a:lstStyle/>
          <a:p>
            <a:pPr>
              <a:defRPr/>
            </a:pPr>
            <a:r>
              <a:rPr lang="de-DE" sz="1400" b="1" dirty="0">
                <a:solidFill>
                  <a:srgbClr val="0070C0"/>
                </a:solidFill>
              </a:rPr>
              <a:t>Start im Stütz</a:t>
            </a:r>
            <a:endParaRPr sz="1400" dirty="0">
              <a:solidFill>
                <a:srgbClr val="0070C0"/>
              </a:solidFill>
            </a:endParaRPr>
          </a:p>
        </p:txBody>
      </p:sp>
      <p:sp>
        <p:nvSpPr>
          <p:cNvPr id="19" name="Ellipse 18">
            <a:extLst>
              <a:ext uri="{FF2B5EF4-FFF2-40B4-BE49-F238E27FC236}">
                <a16:creationId xmlns:a16="http://schemas.microsoft.com/office/drawing/2014/main" id="{26D73531-8727-FE15-78EC-1E8B99630703}"/>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38910080-8E7A-39EC-DA32-DDCFCAB3F01D}"/>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a:t>
            </a:r>
            <a:endParaRPr lang="de-DE" sz="3200" dirty="0"/>
          </a:p>
        </p:txBody>
      </p:sp>
      <p:grpSp>
        <p:nvGrpSpPr>
          <p:cNvPr id="54" name="Gruppieren 53">
            <a:extLst>
              <a:ext uri="{FF2B5EF4-FFF2-40B4-BE49-F238E27FC236}">
                <a16:creationId xmlns:a16="http://schemas.microsoft.com/office/drawing/2014/main" id="{B80BD054-FB80-4720-B1F3-A1C45420AAC5}"/>
              </a:ext>
            </a:extLst>
          </p:cNvPr>
          <p:cNvGrpSpPr/>
          <p:nvPr/>
        </p:nvGrpSpPr>
        <p:grpSpPr>
          <a:xfrm>
            <a:off x="7019423" y="1769993"/>
            <a:ext cx="3681629" cy="1487986"/>
            <a:chOff x="6970561" y="1772816"/>
            <a:chExt cx="3681629" cy="1487986"/>
          </a:xfrm>
        </p:grpSpPr>
        <p:sp>
          <p:nvSpPr>
            <p:cNvPr id="10" name="Textfeld 38">
              <a:extLst>
                <a:ext uri="{FF2B5EF4-FFF2-40B4-BE49-F238E27FC236}">
                  <a16:creationId xmlns:a16="http://schemas.microsoft.com/office/drawing/2014/main" id="{F8844E2A-AF3D-71BF-680A-524F97FAEF2B}"/>
                </a:ext>
              </a:extLst>
            </p:cNvPr>
            <p:cNvSpPr txBox="1"/>
            <p:nvPr/>
          </p:nvSpPr>
          <p:spPr bwMode="auto">
            <a:xfrm>
              <a:off x="6970561" y="2737582"/>
              <a:ext cx="3681629" cy="523220"/>
            </a:xfrm>
            <a:prstGeom prst="rect">
              <a:avLst/>
            </a:prstGeom>
            <a:noFill/>
          </p:spPr>
          <p:txBody>
            <a:bodyPr wrap="square" rtlCol="0">
              <a:spAutoFit/>
            </a:bodyPr>
            <a:lstStyle/>
            <a:p>
              <a:pPr>
                <a:defRPr/>
              </a:pPr>
              <a:r>
                <a:rPr lang="de-DE" sz="1400" b="1" dirty="0">
                  <a:solidFill>
                    <a:srgbClr val="0070C0"/>
                  </a:solidFill>
                </a:rPr>
                <a:t>        1                2                   3                       4</a:t>
              </a:r>
            </a:p>
            <a:p>
              <a:pPr>
                <a:defRPr/>
              </a:pPr>
              <a:r>
                <a:rPr lang="de-DE" sz="1400" b="1" dirty="0">
                  <a:solidFill>
                    <a:srgbClr val="0070C0"/>
                  </a:solidFill>
                </a:rPr>
                <a:t>    Hocke        hoch        Spring auf             zu</a:t>
              </a:r>
              <a:endParaRPr sz="1400" b="1" dirty="0">
                <a:solidFill>
                  <a:srgbClr val="0070C0"/>
                </a:solidFill>
              </a:endParaRPr>
            </a:p>
          </p:txBody>
        </p:sp>
        <p:pic>
          <p:nvPicPr>
            <p:cNvPr id="23" name="Grafik 22" descr="Ein Bild, das Säugetier, Spielzeug, Stoff enthält.&#10;&#10;KI-generierte Inhalte können fehlerhaft sein.">
              <a:extLst>
                <a:ext uri="{FF2B5EF4-FFF2-40B4-BE49-F238E27FC236}">
                  <a16:creationId xmlns:a16="http://schemas.microsoft.com/office/drawing/2014/main" id="{855FC59A-1743-F8BB-6A41-B74F84A6898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rot="14315200">
              <a:off x="7104112" y="2005273"/>
              <a:ext cx="654401" cy="631639"/>
            </a:xfrm>
            <a:prstGeom prst="rect">
              <a:avLst/>
            </a:prstGeom>
          </p:spPr>
        </p:pic>
        <p:pic>
          <p:nvPicPr>
            <p:cNvPr id="2" name="Grafik 1" descr="Ein Bild, das Schuhwerk, Kleidung, Person enthält.&#10;&#10;KI-generierte Inhalte können fehlerhaft sein.">
              <a:extLst>
                <a:ext uri="{FF2B5EF4-FFF2-40B4-BE49-F238E27FC236}">
                  <a16:creationId xmlns:a16="http://schemas.microsoft.com/office/drawing/2014/main" id="{B8A613FF-1AFA-DCFB-F77B-21423FD2452E}"/>
                </a:ext>
              </a:extLst>
            </p:cNvPr>
            <p:cNvPicPr>
              <a:picLocks noChangeAspect="1"/>
            </p:cNvPicPr>
            <p:nvPr/>
          </p:nvPicPr>
          <p:blipFill>
            <a:blip r:embed="rId11" cstate="print">
              <a:extLst>
                <a:ext uri="{28A0092B-C50C-407E-A947-70E740481C1C}">
                  <a14:useLocalDpi xmlns:a14="http://schemas.microsoft.com/office/drawing/2010/main" val="0"/>
                </a:ext>
              </a:extLst>
            </a:blip>
            <a:srcRect l="17822" t="6573" r="9904" b="6616"/>
            <a:stretch>
              <a:fillRect/>
            </a:stretch>
          </p:blipFill>
          <p:spPr bwMode="auto">
            <a:xfrm>
              <a:off x="8041911" y="1783243"/>
              <a:ext cx="430353" cy="925677"/>
            </a:xfrm>
            <a:prstGeom prst="rect">
              <a:avLst/>
            </a:prstGeom>
          </p:spPr>
        </p:pic>
        <p:pic>
          <p:nvPicPr>
            <p:cNvPr id="24" name="Grafik 23" descr="Ein Bild, das Schuhwerk, körperliche Fitness, Tanz, Frau enthält.&#10;&#10;KI-generierte Inhalte können fehlerhaft sein.">
              <a:extLst>
                <a:ext uri="{FF2B5EF4-FFF2-40B4-BE49-F238E27FC236}">
                  <a16:creationId xmlns:a16="http://schemas.microsoft.com/office/drawing/2014/main" id="{2886B832-04C1-1822-6623-7541E087DD13}"/>
                </a:ext>
              </a:extLst>
            </p:cNvPr>
            <p:cNvPicPr>
              <a:picLocks noChangeAspect="1"/>
            </p:cNvPicPr>
            <p:nvPr/>
          </p:nvPicPr>
          <p:blipFill>
            <a:blip r:embed="rId12" cstate="print">
              <a:extLst>
                <a:ext uri="{28A0092B-C50C-407E-A947-70E740481C1C}">
                  <a14:useLocalDpi xmlns:a14="http://schemas.microsoft.com/office/drawing/2010/main" val="0"/>
                </a:ext>
              </a:extLst>
            </a:blip>
            <a:srcRect l="32635" t="9304" r="57048" b="35405"/>
            <a:stretch>
              <a:fillRect/>
            </a:stretch>
          </p:blipFill>
          <p:spPr bwMode="auto">
            <a:xfrm>
              <a:off x="9918406" y="1772816"/>
              <a:ext cx="354058" cy="1067543"/>
            </a:xfrm>
            <a:prstGeom prst="rect">
              <a:avLst/>
            </a:prstGeom>
          </p:spPr>
        </p:pic>
        <p:pic>
          <p:nvPicPr>
            <p:cNvPr id="36" name="Grafik 35" descr="Ein Bild, das Schuhwerk, Mode enthält.&#10;&#10;KI-generierte Inhalte können fehlerhaft sein.">
              <a:extLst>
                <a:ext uri="{FF2B5EF4-FFF2-40B4-BE49-F238E27FC236}">
                  <a16:creationId xmlns:a16="http://schemas.microsoft.com/office/drawing/2014/main" id="{D650B247-9E42-95C1-3158-D87E6E894DBE}"/>
                </a:ext>
              </a:extLst>
            </p:cNvPr>
            <p:cNvPicPr>
              <a:picLocks noChangeAspect="1"/>
            </p:cNvPicPr>
            <p:nvPr/>
          </p:nvPicPr>
          <p:blipFill>
            <a:blip r:embed="rId13" cstate="print">
              <a:extLst>
                <a:ext uri="{28A0092B-C50C-407E-A947-70E740481C1C}">
                  <a14:useLocalDpi xmlns:a14="http://schemas.microsoft.com/office/drawing/2010/main" val="0"/>
                </a:ext>
              </a:extLst>
            </a:blip>
            <a:srcRect l="39255" t="21494" r="47011" b="34482"/>
            <a:stretch>
              <a:fillRect/>
            </a:stretch>
          </p:blipFill>
          <p:spPr>
            <a:xfrm>
              <a:off x="8818747" y="1791185"/>
              <a:ext cx="533399" cy="961957"/>
            </a:xfrm>
            <a:prstGeom prst="rect">
              <a:avLst/>
            </a:prstGeom>
          </p:spPr>
        </p:pic>
      </p:grpSp>
      <p:sp>
        <p:nvSpPr>
          <p:cNvPr id="44" name="Textfeld 113">
            <a:extLst>
              <a:ext uri="{FF2B5EF4-FFF2-40B4-BE49-F238E27FC236}">
                <a16:creationId xmlns:a16="http://schemas.microsoft.com/office/drawing/2014/main" id="{5D7CE72A-B03A-774B-5FF1-5B3DBC5E0591}"/>
              </a:ext>
            </a:extLst>
          </p:cNvPr>
          <p:cNvSpPr txBox="1"/>
          <p:nvPr/>
        </p:nvSpPr>
        <p:spPr bwMode="auto">
          <a:xfrm>
            <a:off x="7311401" y="3448322"/>
            <a:ext cx="3139315" cy="307777"/>
          </a:xfrm>
          <a:prstGeom prst="rect">
            <a:avLst/>
          </a:prstGeom>
          <a:noFill/>
        </p:spPr>
        <p:txBody>
          <a:bodyPr wrap="square" rtlCol="0">
            <a:spAutoFit/>
          </a:bodyPr>
          <a:lstStyle/>
          <a:p>
            <a:pPr>
              <a:defRPr/>
            </a:pPr>
            <a:r>
              <a:rPr lang="de-DE" sz="1400" b="1" dirty="0">
                <a:solidFill>
                  <a:srgbClr val="0070C0"/>
                </a:solidFill>
              </a:rPr>
              <a:t>Schrittdrehung </a:t>
            </a:r>
            <a:r>
              <a:rPr lang="de-DE" sz="1400" dirty="0">
                <a:solidFill>
                  <a:schemeClr val="accent5">
                    <a:lumMod val="75000"/>
                  </a:schemeClr>
                </a:solidFill>
              </a:rPr>
              <a:t>(von vorne betrachtet)</a:t>
            </a:r>
            <a:endParaRPr lang="de-DE" sz="1400" b="1" dirty="0">
              <a:solidFill>
                <a:srgbClr val="0070C0"/>
              </a:solidFill>
            </a:endParaRPr>
          </a:p>
        </p:txBody>
      </p:sp>
      <p:sp>
        <p:nvSpPr>
          <p:cNvPr id="6" name="Textfeld 14">
            <a:extLst>
              <a:ext uri="{FF2B5EF4-FFF2-40B4-BE49-F238E27FC236}">
                <a16:creationId xmlns:a16="http://schemas.microsoft.com/office/drawing/2014/main" id="{93BFDD80-1FDA-5AFA-B475-5847F1E2CCAA}"/>
              </a:ext>
            </a:extLst>
          </p:cNvPr>
          <p:cNvSpPr txBox="1"/>
          <p:nvPr/>
        </p:nvSpPr>
        <p:spPr bwMode="auto">
          <a:xfrm>
            <a:off x="1600877" y="2969513"/>
            <a:ext cx="4869627" cy="584775"/>
          </a:xfrm>
          <a:prstGeom prst="rect">
            <a:avLst/>
          </a:prstGeom>
          <a:noFill/>
        </p:spPr>
        <p:txBody>
          <a:bodyPr wrap="square" rtlCol="0">
            <a:spAutoFit/>
          </a:bodyPr>
          <a:lstStyle/>
          <a:p>
            <a:pPr>
              <a:defRPr/>
            </a:pPr>
            <a:r>
              <a:rPr lang="de-DE" dirty="0">
                <a:solidFill>
                  <a:srgbClr val="0070C0"/>
                </a:solidFill>
              </a:rPr>
              <a:t>    </a:t>
            </a:r>
            <a:r>
              <a:rPr lang="de-DE" sz="1400" b="1" dirty="0">
                <a:solidFill>
                  <a:srgbClr val="0070C0"/>
                </a:solidFill>
              </a:rPr>
              <a:t>1   L kreuzen                     + R ran                   2   ¼ Wendung auf   </a:t>
            </a:r>
          </a:p>
          <a:p>
            <a:pPr>
              <a:defRPr/>
            </a:pPr>
            <a:r>
              <a:rPr lang="de-DE" sz="1400" b="1" dirty="0">
                <a:solidFill>
                  <a:srgbClr val="0070C0"/>
                </a:solidFill>
              </a:rPr>
              <a:t>    </a:t>
            </a:r>
            <a:r>
              <a:rPr lang="de-DE" sz="1400" b="1" dirty="0">
                <a:solidFill>
                  <a:schemeClr val="accent5">
                    <a:lumMod val="40000"/>
                    <a:lumOff val="60000"/>
                  </a:schemeClr>
                </a:solidFill>
              </a:rPr>
              <a:t>(5   </a:t>
            </a:r>
            <a:r>
              <a:rPr lang="de-DE" sz="1400" b="1" dirty="0" err="1">
                <a:solidFill>
                  <a:schemeClr val="accent5">
                    <a:lumMod val="40000"/>
                    <a:lumOff val="60000"/>
                  </a:schemeClr>
                </a:solidFill>
              </a:rPr>
              <a:t>Wdh</a:t>
            </a:r>
            <a:r>
              <a:rPr lang="de-DE" sz="1400" b="1" dirty="0">
                <a:solidFill>
                  <a:schemeClr val="accent5">
                    <a:lumMod val="40000"/>
                    <a:lumOff val="60000"/>
                  </a:schemeClr>
                </a:solidFill>
              </a:rPr>
              <a:t>.                                       +                   6)</a:t>
            </a:r>
          </a:p>
        </p:txBody>
      </p:sp>
      <p:cxnSp>
        <p:nvCxnSpPr>
          <p:cNvPr id="47" name="Gerade Verbindung mit Pfeil 46">
            <a:extLst>
              <a:ext uri="{FF2B5EF4-FFF2-40B4-BE49-F238E27FC236}">
                <a16:creationId xmlns:a16="http://schemas.microsoft.com/office/drawing/2014/main" id="{6AABFDE4-628B-496B-8D74-580A1A53CC7C}"/>
              </a:ext>
            </a:extLst>
          </p:cNvPr>
          <p:cNvCxnSpPr>
            <a:cxnSpLocks/>
          </p:cNvCxnSpPr>
          <p:nvPr/>
        </p:nvCxnSpPr>
        <p:spPr bwMode="auto">
          <a:xfrm>
            <a:off x="1018718" y="3140968"/>
            <a:ext cx="36147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Gerade Verbindung mit Pfeil 67">
            <a:extLst>
              <a:ext uri="{FF2B5EF4-FFF2-40B4-BE49-F238E27FC236}">
                <a16:creationId xmlns:a16="http://schemas.microsoft.com/office/drawing/2014/main" id="{E12B85E1-9EAB-40C5-9E42-359200BCA416}"/>
              </a:ext>
            </a:extLst>
          </p:cNvPr>
          <p:cNvCxnSpPr>
            <a:cxnSpLocks/>
          </p:cNvCxnSpPr>
          <p:nvPr/>
        </p:nvCxnSpPr>
        <p:spPr bwMode="auto">
          <a:xfrm flipV="1">
            <a:off x="6470504" y="4729790"/>
            <a:ext cx="0" cy="27873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Gerade Verbindung mit Pfeil 69">
            <a:extLst>
              <a:ext uri="{FF2B5EF4-FFF2-40B4-BE49-F238E27FC236}">
                <a16:creationId xmlns:a16="http://schemas.microsoft.com/office/drawing/2014/main" id="{D2F3D3A9-C0BC-4061-8297-E81B42C80811}"/>
              </a:ext>
            </a:extLst>
          </p:cNvPr>
          <p:cNvCxnSpPr>
            <a:cxnSpLocks/>
          </p:cNvCxnSpPr>
          <p:nvPr/>
        </p:nvCxnSpPr>
        <p:spPr bwMode="auto">
          <a:xfrm>
            <a:off x="6557937" y="2840359"/>
            <a:ext cx="36147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55" name="Gruppieren 54">
            <a:extLst>
              <a:ext uri="{FF2B5EF4-FFF2-40B4-BE49-F238E27FC236}">
                <a16:creationId xmlns:a16="http://schemas.microsoft.com/office/drawing/2014/main" id="{EBCFDCF8-93DE-484F-9D57-E1D9B85DA3DC}"/>
              </a:ext>
            </a:extLst>
          </p:cNvPr>
          <p:cNvGrpSpPr/>
          <p:nvPr/>
        </p:nvGrpSpPr>
        <p:grpSpPr>
          <a:xfrm>
            <a:off x="7076998" y="3693779"/>
            <a:ext cx="3684518" cy="997270"/>
            <a:chOff x="6947986" y="3789040"/>
            <a:chExt cx="3684518" cy="997270"/>
          </a:xfrm>
        </p:grpSpPr>
        <p:pic>
          <p:nvPicPr>
            <p:cNvPr id="30" name="Grafik 29" descr="Ein Bild, das Silhouette enthält.&#10;&#10;KI-generierte Inhalte können fehlerhaft sein.">
              <a:extLst>
                <a:ext uri="{FF2B5EF4-FFF2-40B4-BE49-F238E27FC236}">
                  <a16:creationId xmlns:a16="http://schemas.microsoft.com/office/drawing/2014/main" id="{C5BF517B-85F6-B644-F33C-C861A2E11974}"/>
                </a:ext>
              </a:extLst>
            </p:cNvPr>
            <p:cNvPicPr>
              <a:picLocks noChangeAspect="1"/>
            </p:cNvPicPr>
            <p:nvPr/>
          </p:nvPicPr>
          <p:blipFill>
            <a:blip r:embed="rId14" cstate="print">
              <a:extLst>
                <a:ext uri="{28A0092B-C50C-407E-A947-70E740481C1C}">
                  <a14:useLocalDpi xmlns:a14="http://schemas.microsoft.com/office/drawing/2010/main" val="0"/>
                </a:ext>
              </a:extLst>
            </a:blip>
            <a:srcRect t="6971" r="40505" b="5765"/>
            <a:stretch>
              <a:fillRect/>
            </a:stretch>
          </p:blipFill>
          <p:spPr bwMode="auto">
            <a:xfrm rot="20969331">
              <a:off x="8598498" y="4216175"/>
              <a:ext cx="181073" cy="400829"/>
            </a:xfrm>
            <a:prstGeom prst="rect">
              <a:avLst/>
            </a:prstGeom>
          </p:spPr>
        </p:pic>
        <p:pic>
          <p:nvPicPr>
            <p:cNvPr id="32" name="Grafik 31" descr="Ein Bild, das Silhouette enthält.&#10;&#10;KI-generierte Inhalte können fehlerhaft sein.">
              <a:extLst>
                <a:ext uri="{FF2B5EF4-FFF2-40B4-BE49-F238E27FC236}">
                  <a16:creationId xmlns:a16="http://schemas.microsoft.com/office/drawing/2014/main" id="{BCBC218F-4774-7928-33FE-DBCC53CE0FA5}"/>
                </a:ext>
              </a:extLst>
            </p:cNvPr>
            <p:cNvPicPr>
              <a:picLocks noChangeAspect="1"/>
            </p:cNvPicPr>
            <p:nvPr/>
          </p:nvPicPr>
          <p:blipFill>
            <a:blip r:embed="rId14" cstate="print">
              <a:extLst>
                <a:ext uri="{28A0092B-C50C-407E-A947-70E740481C1C}">
                  <a14:useLocalDpi xmlns:a14="http://schemas.microsoft.com/office/drawing/2010/main" val="0"/>
                </a:ext>
              </a:extLst>
            </a:blip>
            <a:srcRect t="6971" r="40505" b="5765"/>
            <a:stretch>
              <a:fillRect/>
            </a:stretch>
          </p:blipFill>
          <p:spPr bwMode="auto">
            <a:xfrm rot="17032336">
              <a:off x="7116982" y="4224197"/>
              <a:ext cx="181073" cy="400829"/>
            </a:xfrm>
            <a:prstGeom prst="rect">
              <a:avLst/>
            </a:prstGeom>
          </p:spPr>
        </p:pic>
        <p:pic>
          <p:nvPicPr>
            <p:cNvPr id="33" name="Grafik 32" descr="Ein Bild, das Silhouette enthält.&#10;&#10;KI-generierte Inhalte können fehlerhaft sein.">
              <a:extLst>
                <a:ext uri="{FF2B5EF4-FFF2-40B4-BE49-F238E27FC236}">
                  <a16:creationId xmlns:a16="http://schemas.microsoft.com/office/drawing/2014/main" id="{440DF99E-C711-0152-E81A-E5CEE7C6A961}"/>
                </a:ext>
              </a:extLst>
            </p:cNvPr>
            <p:cNvPicPr>
              <a:picLocks noChangeAspect="1"/>
            </p:cNvPicPr>
            <p:nvPr/>
          </p:nvPicPr>
          <p:blipFill>
            <a:blip r:embed="rId15" cstate="print">
              <a:biLevel thresh="50000"/>
              <a:extLst>
                <a:ext uri="{BEBA8EAE-BF5A-486C-A8C5-ECC9F3942E4B}">
                  <a14:imgProps xmlns:a14="http://schemas.microsoft.com/office/drawing/2010/main">
                    <a14:imgLayer r:embed="rId16">
                      <a14:imgEffect>
                        <a14:artisticMarker/>
                      </a14:imgEffect>
                    </a14:imgLayer>
                  </a14:imgProps>
                </a:ext>
                <a:ext uri="{28A0092B-C50C-407E-A947-70E740481C1C}">
                  <a14:useLocalDpi xmlns:a14="http://schemas.microsoft.com/office/drawing/2010/main" val="0"/>
                </a:ext>
              </a:extLst>
            </a:blip>
            <a:stretch>
              <a:fillRect/>
            </a:stretch>
          </p:blipFill>
          <p:spPr bwMode="auto">
            <a:xfrm rot="209601">
              <a:off x="8279060" y="4132355"/>
              <a:ext cx="278647" cy="535084"/>
            </a:xfrm>
            <a:prstGeom prst="rect">
              <a:avLst/>
            </a:prstGeom>
          </p:spPr>
        </p:pic>
        <p:pic>
          <p:nvPicPr>
            <p:cNvPr id="34" name="Grafik 33" descr="Ein Bild, das Schuhwerk, Kleidung, Person enthält.&#10;&#10;KI-generierte Inhalte können fehlerhaft sein.">
              <a:extLst>
                <a:ext uri="{FF2B5EF4-FFF2-40B4-BE49-F238E27FC236}">
                  <a16:creationId xmlns:a16="http://schemas.microsoft.com/office/drawing/2014/main" id="{2E1118CF-A1E8-2C27-BAFE-8CA3AF603EC2}"/>
                </a:ext>
              </a:extLst>
            </p:cNvPr>
            <p:cNvPicPr>
              <a:picLocks noChangeAspect="1"/>
            </p:cNvPicPr>
            <p:nvPr/>
          </p:nvPicPr>
          <p:blipFill>
            <a:blip r:embed="rId11" cstate="print">
              <a:extLst>
                <a:ext uri="{28A0092B-C50C-407E-A947-70E740481C1C}">
                  <a14:useLocalDpi xmlns:a14="http://schemas.microsoft.com/office/drawing/2010/main" val="0"/>
                </a:ext>
              </a:extLst>
            </a:blip>
            <a:srcRect l="17822" t="6573" r="9904" b="6616"/>
            <a:stretch>
              <a:fillRect/>
            </a:stretch>
          </p:blipFill>
          <p:spPr bwMode="auto">
            <a:xfrm>
              <a:off x="10202151" y="3789040"/>
              <a:ext cx="430353" cy="925677"/>
            </a:xfrm>
            <a:prstGeom prst="rect">
              <a:avLst/>
            </a:prstGeom>
          </p:spPr>
        </p:pic>
        <p:sp>
          <p:nvSpPr>
            <p:cNvPr id="42" name="Bogen 41">
              <a:extLst>
                <a:ext uri="{FF2B5EF4-FFF2-40B4-BE49-F238E27FC236}">
                  <a16:creationId xmlns:a16="http://schemas.microsoft.com/office/drawing/2014/main" id="{8105CA2C-EA77-DFC8-3959-A1D1048A4331}"/>
                </a:ext>
              </a:extLst>
            </p:cNvPr>
            <p:cNvSpPr/>
            <p:nvPr/>
          </p:nvSpPr>
          <p:spPr bwMode="auto">
            <a:xfrm rot="9148341">
              <a:off x="6947986" y="4079802"/>
              <a:ext cx="704195" cy="652619"/>
            </a:xfrm>
            <a:prstGeom prst="arc">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3" name="Bogen 42">
              <a:extLst>
                <a:ext uri="{FF2B5EF4-FFF2-40B4-BE49-F238E27FC236}">
                  <a16:creationId xmlns:a16="http://schemas.microsoft.com/office/drawing/2014/main" id="{0D9A9B48-198A-26DA-93EF-B277F2AF8EEE}"/>
                </a:ext>
              </a:extLst>
            </p:cNvPr>
            <p:cNvSpPr/>
            <p:nvPr/>
          </p:nvSpPr>
          <p:spPr bwMode="auto">
            <a:xfrm>
              <a:off x="8221653" y="4005064"/>
              <a:ext cx="704195" cy="652619"/>
            </a:xfrm>
            <a:prstGeom prst="arc">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pic>
          <p:nvPicPr>
            <p:cNvPr id="71" name="Grafik 70" descr="Ein Bild, das Silhouette enthält.&#10;&#10;KI-generierte Inhalte können fehlerhaft sein.">
              <a:extLst>
                <a:ext uri="{FF2B5EF4-FFF2-40B4-BE49-F238E27FC236}">
                  <a16:creationId xmlns:a16="http://schemas.microsoft.com/office/drawing/2014/main" id="{2BD25AD2-A380-4094-98EE-A5489994B9DB}"/>
                </a:ext>
              </a:extLst>
            </p:cNvPr>
            <p:cNvPicPr>
              <a:picLocks noChangeAspect="1"/>
            </p:cNvPicPr>
            <p:nvPr/>
          </p:nvPicPr>
          <p:blipFill>
            <a:blip r:embed="rId15" cstate="print">
              <a:biLevel thresh="50000"/>
              <a:extLst>
                <a:ext uri="{BEBA8EAE-BF5A-486C-A8C5-ECC9F3942E4B}">
                  <a14:imgProps xmlns:a14="http://schemas.microsoft.com/office/drawing/2010/main">
                    <a14:imgLayer r:embed="rId16">
                      <a14:imgEffect>
                        <a14:artisticMarker/>
                      </a14:imgEffect>
                    </a14:imgLayer>
                  </a14:imgProps>
                </a:ext>
                <a:ext uri="{28A0092B-C50C-407E-A947-70E740481C1C}">
                  <a14:useLocalDpi xmlns:a14="http://schemas.microsoft.com/office/drawing/2010/main" val="0"/>
                </a:ext>
              </a:extLst>
            </a:blip>
            <a:stretch>
              <a:fillRect/>
            </a:stretch>
          </p:blipFill>
          <p:spPr bwMode="auto">
            <a:xfrm rot="10800000">
              <a:off x="7509350" y="4169299"/>
              <a:ext cx="278647" cy="535084"/>
            </a:xfrm>
            <a:prstGeom prst="rect">
              <a:avLst/>
            </a:prstGeom>
          </p:spPr>
        </p:pic>
        <p:sp>
          <p:nvSpPr>
            <p:cNvPr id="72" name="Bogen 71">
              <a:extLst>
                <a:ext uri="{FF2B5EF4-FFF2-40B4-BE49-F238E27FC236}">
                  <a16:creationId xmlns:a16="http://schemas.microsoft.com/office/drawing/2014/main" id="{AF427455-98DD-483B-B027-42296B12A964}"/>
                </a:ext>
              </a:extLst>
            </p:cNvPr>
            <p:cNvSpPr/>
            <p:nvPr/>
          </p:nvSpPr>
          <p:spPr bwMode="auto">
            <a:xfrm rot="9148341">
              <a:off x="8161174" y="4133691"/>
              <a:ext cx="704195" cy="652619"/>
            </a:xfrm>
            <a:prstGeom prst="arc">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pic>
          <p:nvPicPr>
            <p:cNvPr id="73" name="Grafik 72" descr="Ein Bild, das Silhouette enthält.&#10;&#10;KI-generierte Inhalte können fehlerhaft sein.">
              <a:extLst>
                <a:ext uri="{FF2B5EF4-FFF2-40B4-BE49-F238E27FC236}">
                  <a16:creationId xmlns:a16="http://schemas.microsoft.com/office/drawing/2014/main" id="{60714CC3-00FE-483D-A1E8-6031CDC08CB3}"/>
                </a:ext>
              </a:extLst>
            </p:cNvPr>
            <p:cNvPicPr>
              <a:picLocks noChangeAspect="1"/>
            </p:cNvPicPr>
            <p:nvPr/>
          </p:nvPicPr>
          <p:blipFill>
            <a:blip r:embed="rId14" cstate="print">
              <a:extLst>
                <a:ext uri="{28A0092B-C50C-407E-A947-70E740481C1C}">
                  <a14:useLocalDpi xmlns:a14="http://schemas.microsoft.com/office/drawing/2010/main" val="0"/>
                </a:ext>
              </a:extLst>
            </a:blip>
            <a:srcRect t="6971" r="40505" b="5765"/>
            <a:stretch>
              <a:fillRect/>
            </a:stretch>
          </p:blipFill>
          <p:spPr bwMode="auto">
            <a:xfrm rot="11430371">
              <a:off x="9271211" y="4299159"/>
              <a:ext cx="198412" cy="400829"/>
            </a:xfrm>
            <a:prstGeom prst="rect">
              <a:avLst/>
            </a:prstGeom>
          </p:spPr>
        </p:pic>
        <p:pic>
          <p:nvPicPr>
            <p:cNvPr id="74" name="Grafik 73" descr="Ein Bild, das Silhouette enthält.&#10;&#10;KI-generierte Inhalte können fehlerhaft sein.">
              <a:extLst>
                <a:ext uri="{FF2B5EF4-FFF2-40B4-BE49-F238E27FC236}">
                  <a16:creationId xmlns:a16="http://schemas.microsoft.com/office/drawing/2014/main" id="{A00DB70C-0D10-4773-8717-63D1305D3223}"/>
                </a:ext>
              </a:extLst>
            </p:cNvPr>
            <p:cNvPicPr>
              <a:picLocks noChangeAspect="1"/>
            </p:cNvPicPr>
            <p:nvPr/>
          </p:nvPicPr>
          <p:blipFill>
            <a:blip r:embed="rId15" cstate="print">
              <a:biLevel thresh="50000"/>
              <a:extLst>
                <a:ext uri="{BEBA8EAE-BF5A-486C-A8C5-ECC9F3942E4B}">
                  <a14:imgProps xmlns:a14="http://schemas.microsoft.com/office/drawing/2010/main">
                    <a14:imgLayer r:embed="rId16">
                      <a14:imgEffect>
                        <a14:artisticMarker/>
                      </a14:imgEffect>
                    </a14:imgLayer>
                  </a14:imgProps>
                </a:ext>
                <a:ext uri="{28A0092B-C50C-407E-A947-70E740481C1C}">
                  <a14:useLocalDpi xmlns:a14="http://schemas.microsoft.com/office/drawing/2010/main" val="0"/>
                </a:ext>
              </a:extLst>
            </a:blip>
            <a:stretch>
              <a:fillRect/>
            </a:stretch>
          </p:blipFill>
          <p:spPr bwMode="auto">
            <a:xfrm rot="10800000">
              <a:off x="9739685" y="4251878"/>
              <a:ext cx="278647" cy="527973"/>
            </a:xfrm>
            <a:prstGeom prst="rect">
              <a:avLst/>
            </a:prstGeom>
          </p:spPr>
        </p:pic>
      </p:grpSp>
      <p:sp>
        <p:nvSpPr>
          <p:cNvPr id="77" name="Textfeld 55">
            <a:extLst>
              <a:ext uri="{FF2B5EF4-FFF2-40B4-BE49-F238E27FC236}">
                <a16:creationId xmlns:a16="http://schemas.microsoft.com/office/drawing/2014/main" id="{09841685-1D8B-48AD-95CE-37FEBD948974}"/>
              </a:ext>
            </a:extLst>
          </p:cNvPr>
          <p:cNvSpPr txBox="1"/>
          <p:nvPr/>
        </p:nvSpPr>
        <p:spPr bwMode="auto">
          <a:xfrm>
            <a:off x="1377939" y="5458065"/>
            <a:ext cx="1894983" cy="369332"/>
          </a:xfrm>
          <a:prstGeom prst="rect">
            <a:avLst/>
          </a:prstGeom>
          <a:noFill/>
        </p:spPr>
        <p:txBody>
          <a:bodyPr wrap="square" rtlCol="0">
            <a:spAutoFit/>
          </a:bodyPr>
          <a:lstStyle/>
          <a:p>
            <a:pPr>
              <a:defRPr/>
            </a:pPr>
            <a:r>
              <a:rPr lang="de-DE" b="1" dirty="0">
                <a:solidFill>
                  <a:schemeClr val="accent5">
                    <a:lumMod val="75000"/>
                  </a:schemeClr>
                </a:solidFill>
              </a:rPr>
              <a:t>5.8 Zählzeiten</a:t>
            </a:r>
            <a:endParaRPr dirty="0"/>
          </a:p>
        </p:txBody>
      </p:sp>
      <p:sp>
        <p:nvSpPr>
          <p:cNvPr id="79" name="Textfeld 125">
            <a:extLst>
              <a:ext uri="{FF2B5EF4-FFF2-40B4-BE49-F238E27FC236}">
                <a16:creationId xmlns:a16="http://schemas.microsoft.com/office/drawing/2014/main" id="{E66D7784-BD8E-411D-96DD-1F0D779E106D}"/>
              </a:ext>
            </a:extLst>
          </p:cNvPr>
          <p:cNvSpPr txBox="1"/>
          <p:nvPr/>
        </p:nvSpPr>
        <p:spPr bwMode="auto">
          <a:xfrm>
            <a:off x="1387701" y="5858032"/>
            <a:ext cx="5350974" cy="646331"/>
          </a:xfrm>
          <a:prstGeom prst="rect">
            <a:avLst/>
          </a:prstGeom>
          <a:solidFill>
            <a:schemeClr val="bg1"/>
          </a:solidFill>
        </p:spPr>
        <p:txBody>
          <a:bodyPr wrap="square">
            <a:spAutoFit/>
          </a:bodyPr>
          <a:lstStyle/>
          <a:p>
            <a:pPr>
              <a:defRPr/>
            </a:pPr>
            <a:r>
              <a:rPr lang="de-DE" b="1" dirty="0">
                <a:solidFill>
                  <a:srgbClr val="000000"/>
                </a:solidFill>
                <a:latin typeface="Aptos" panose="020B0004020202020204" pitchFamily="34" charset="0"/>
              </a:rPr>
              <a:t>Den Bewegungsablauf in der Gesamtgruppe oder Kleingruppen üben, bis er sicher getanzt werden kann. </a:t>
            </a:r>
            <a:endParaRPr dirty="0">
              <a:latin typeface="Aptos" panose="020B0004020202020204" pitchFamily="34" charset="0"/>
            </a:endParaRPr>
          </a:p>
        </p:txBody>
      </p:sp>
      <p:pic>
        <p:nvPicPr>
          <p:cNvPr id="49" name="Grafik 48">
            <a:extLst>
              <a:ext uri="{FF2B5EF4-FFF2-40B4-BE49-F238E27FC236}">
                <a16:creationId xmlns:a16="http://schemas.microsoft.com/office/drawing/2014/main" id="{4C00E4AD-A10F-4012-9BBD-C1D121D53DE0}"/>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B92610E9-D7D2-4E2E-A17F-CDD40B8FDEE0}"/>
              </a:ext>
            </a:extLst>
          </p:cNvPr>
          <p:cNvSpPr/>
          <p:nvPr/>
        </p:nvSpPr>
        <p:spPr>
          <a:xfrm>
            <a:off x="3071664" y="908720"/>
            <a:ext cx="2448272" cy="1938992"/>
          </a:xfrm>
          <a:prstGeom prst="rect">
            <a:avLst/>
          </a:prstGeom>
          <a:solidFill>
            <a:schemeClr val="accent6">
              <a:lumMod val="60000"/>
              <a:lumOff val="40000"/>
            </a:schemeClr>
          </a:solidFill>
        </p:spPr>
        <p:txBody>
          <a:bodyPr wrap="square">
            <a:spAutoFit/>
          </a:bodyPr>
          <a:lstStyle/>
          <a:p>
            <a:r>
              <a:rPr lang="de-DE" sz="2400" b="1" dirty="0">
                <a:latin typeface="Aptos" panose="020B0004020202020204"/>
              </a:rPr>
              <a:t>Bewegungsablauf</a:t>
            </a:r>
          </a:p>
          <a:p>
            <a:endParaRPr lang="de-DE" sz="2400" b="1" dirty="0">
              <a:latin typeface="Aptos" panose="020B0004020202020204"/>
            </a:endParaRPr>
          </a:p>
          <a:p>
            <a:r>
              <a:rPr lang="de-DE" sz="2400" b="1" dirty="0">
                <a:latin typeface="Aptos" panose="020B0004020202020204"/>
              </a:rPr>
              <a:t>Umgestaltung </a:t>
            </a:r>
          </a:p>
          <a:p>
            <a:endParaRPr lang="de-DE" sz="2400" b="1" dirty="0">
              <a:latin typeface="Aptos" panose="020B0004020202020204"/>
            </a:endParaRPr>
          </a:p>
          <a:p>
            <a:r>
              <a:rPr lang="de-DE" sz="2400" b="1" dirty="0">
                <a:latin typeface="Aptos" panose="020B0004020202020204"/>
              </a:rPr>
              <a:t>Präsentation</a:t>
            </a:r>
          </a:p>
        </p:txBody>
      </p:sp>
      <p:pic>
        <p:nvPicPr>
          <p:cNvPr id="5" name="Grafik 4">
            <a:extLst>
              <a:ext uri="{FF2B5EF4-FFF2-40B4-BE49-F238E27FC236}">
                <a16:creationId xmlns:a16="http://schemas.microsoft.com/office/drawing/2014/main" id="{8A8EF221-6D0E-46DA-9A9F-204755CCAE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005" b="17247"/>
          <a:stretch/>
        </p:blipFill>
        <p:spPr>
          <a:xfrm>
            <a:off x="6456040" y="908720"/>
            <a:ext cx="3857625" cy="4783214"/>
          </a:xfrm>
          <a:prstGeom prst="rect">
            <a:avLst/>
          </a:prstGeom>
        </p:spPr>
      </p:pic>
      <p:sp>
        <p:nvSpPr>
          <p:cNvPr id="6" name="Rechteck 5">
            <a:extLst>
              <a:ext uri="{FF2B5EF4-FFF2-40B4-BE49-F238E27FC236}">
                <a16:creationId xmlns:a16="http://schemas.microsoft.com/office/drawing/2014/main" id="{0711F0A0-2CCD-4F69-9EF1-54A75542BFC3}"/>
              </a:ext>
            </a:extLst>
          </p:cNvPr>
          <p:cNvSpPr/>
          <p:nvPr/>
        </p:nvSpPr>
        <p:spPr bwMode="auto">
          <a:xfrm>
            <a:off x="0" y="6309320"/>
            <a:ext cx="12192000" cy="548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feld 6">
            <a:extLst>
              <a:ext uri="{FF2B5EF4-FFF2-40B4-BE49-F238E27FC236}">
                <a16:creationId xmlns:a16="http://schemas.microsoft.com/office/drawing/2014/main" id="{6EBCF10D-B772-46E5-A607-A4DFC9405C28}"/>
              </a:ext>
            </a:extLst>
          </p:cNvPr>
          <p:cNvSpPr txBox="1"/>
          <p:nvPr/>
        </p:nvSpPr>
        <p:spPr bwMode="auto">
          <a:xfrm>
            <a:off x="0" y="6291272"/>
            <a:ext cx="12192000" cy="584775"/>
          </a:xfrm>
          <a:prstGeom prst="rect">
            <a:avLst/>
          </a:prstGeom>
          <a:solidFill>
            <a:schemeClr val="accent6">
              <a:lumMod val="60000"/>
              <a:lumOff val="40000"/>
            </a:schemeClr>
          </a:solidFill>
        </p:spPr>
        <p:txBody>
          <a:bodyPr wrap="square" rtlCol="0">
            <a:spAutoFit/>
          </a:bodyPr>
          <a:lstStyle/>
          <a:p>
            <a:r>
              <a:rPr lang="de-DE" sz="3200" b="1" dirty="0">
                <a:latin typeface="Aptos" panose="020B0004020202020204"/>
              </a:rPr>
              <a:t>		VR Move 		</a:t>
            </a:r>
            <a:r>
              <a:rPr lang="de-DE" sz="3200" b="1">
                <a:latin typeface="Aptos" panose="020B0004020202020204"/>
              </a:rPr>
              <a:t>Unterrichtseinheit 5-6       </a:t>
            </a:r>
            <a:r>
              <a:rPr lang="de-DE" sz="3200" b="1" dirty="0">
                <a:latin typeface="Aptos" panose="020B0004020202020204"/>
              </a:rPr>
              <a:t>Karten  20 - 21</a:t>
            </a:r>
          </a:p>
        </p:txBody>
      </p:sp>
      <p:sp>
        <p:nvSpPr>
          <p:cNvPr id="9" name="Ellipse 8">
            <a:extLst>
              <a:ext uri="{FF2B5EF4-FFF2-40B4-BE49-F238E27FC236}">
                <a16:creationId xmlns:a16="http://schemas.microsoft.com/office/drawing/2014/main" id="{852CBC0B-C423-4568-A75C-00A84090E8F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a:extLst>
              <a:ext uri="{FF2B5EF4-FFF2-40B4-BE49-F238E27FC236}">
                <a16:creationId xmlns:a16="http://schemas.microsoft.com/office/drawing/2014/main" id="{1E824D0B-1A1D-4523-816D-FC726470F4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5106298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pSp>
        <p:nvGrpSpPr>
          <p:cNvPr id="1439789330" name="Gruppieren 9"/>
          <p:cNvGrpSpPr/>
          <p:nvPr/>
        </p:nvGrpSpPr>
        <p:grpSpPr bwMode="auto">
          <a:xfrm>
            <a:off x="472327" y="1512694"/>
            <a:ext cx="1118680" cy="465156"/>
            <a:chOff x="5320636" y="5858353"/>
            <a:chExt cx="2126792" cy="844115"/>
          </a:xfrm>
        </p:grpSpPr>
        <p:sp>
          <p:nvSpPr>
            <p:cNvPr id="11" name="Multiplikationszeichen 10"/>
            <p:cNvSpPr/>
            <p:nvPr/>
          </p:nvSpPr>
          <p:spPr bwMode="auto">
            <a:xfrm>
              <a:off x="5320636" y="6251501"/>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2" name="Multiplikationszeichen 11"/>
            <p:cNvSpPr/>
            <p:nvPr/>
          </p:nvSpPr>
          <p:spPr bwMode="auto">
            <a:xfrm>
              <a:off x="5752684" y="5858353"/>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3" name="Multiplikationszeichen 12"/>
            <p:cNvSpPr/>
            <p:nvPr/>
          </p:nvSpPr>
          <p:spPr bwMode="auto">
            <a:xfrm>
              <a:off x="6600056" y="5858353"/>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4" name="Multiplikationszeichen 13"/>
            <p:cNvSpPr/>
            <p:nvPr/>
          </p:nvSpPr>
          <p:spPr bwMode="auto">
            <a:xfrm>
              <a:off x="6112724" y="6237312"/>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5" name="Multiplikationszeichen 14"/>
            <p:cNvSpPr/>
            <p:nvPr/>
          </p:nvSpPr>
          <p:spPr bwMode="auto">
            <a:xfrm>
              <a:off x="7032104" y="6218393"/>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8" name="Gruppieren 7">
            <a:extLst>
              <a:ext uri="{FF2B5EF4-FFF2-40B4-BE49-F238E27FC236}">
                <a16:creationId xmlns:a16="http://schemas.microsoft.com/office/drawing/2014/main" id="{2AC55A0C-7A8B-7084-244A-21FADF628662}"/>
              </a:ext>
            </a:extLst>
          </p:cNvPr>
          <p:cNvGrpSpPr/>
          <p:nvPr/>
        </p:nvGrpSpPr>
        <p:grpSpPr>
          <a:xfrm>
            <a:off x="472327" y="3875030"/>
            <a:ext cx="1082554" cy="1040597"/>
            <a:chOff x="2423592" y="4293096"/>
            <a:chExt cx="1082554" cy="1040597"/>
          </a:xfrm>
        </p:grpSpPr>
        <p:sp>
          <p:nvSpPr>
            <p:cNvPr id="18" name="Multiplikationszeichen 17"/>
            <p:cNvSpPr/>
            <p:nvPr/>
          </p:nvSpPr>
          <p:spPr bwMode="auto">
            <a:xfrm>
              <a:off x="2855640" y="429309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9" name="Multiplikationszeichen 18"/>
            <p:cNvSpPr/>
            <p:nvPr/>
          </p:nvSpPr>
          <p:spPr bwMode="auto">
            <a:xfrm>
              <a:off x="3287688" y="4620651"/>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0" name="Multiplikationszeichen 19"/>
            <p:cNvSpPr/>
            <p:nvPr/>
          </p:nvSpPr>
          <p:spPr bwMode="auto">
            <a:xfrm>
              <a:off x="2639616" y="5052699"/>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1" name="Multiplikationszeichen 20"/>
            <p:cNvSpPr/>
            <p:nvPr/>
          </p:nvSpPr>
          <p:spPr bwMode="auto">
            <a:xfrm>
              <a:off x="3071664" y="508518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2" name="Multiplikationszeichen 21"/>
            <p:cNvSpPr/>
            <p:nvPr/>
          </p:nvSpPr>
          <p:spPr bwMode="auto">
            <a:xfrm>
              <a:off x="2423592" y="465313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7" name="Gruppieren 6">
            <a:extLst>
              <a:ext uri="{FF2B5EF4-FFF2-40B4-BE49-F238E27FC236}">
                <a16:creationId xmlns:a16="http://schemas.microsoft.com/office/drawing/2014/main" id="{EDB3A5F8-223E-6E30-ADD4-3ED9DA9FC47A}"/>
              </a:ext>
            </a:extLst>
          </p:cNvPr>
          <p:cNvGrpSpPr/>
          <p:nvPr/>
        </p:nvGrpSpPr>
        <p:grpSpPr>
          <a:xfrm>
            <a:off x="2331536" y="4696363"/>
            <a:ext cx="220892" cy="891776"/>
            <a:chOff x="2925214" y="4441917"/>
            <a:chExt cx="220892" cy="891776"/>
          </a:xfrm>
        </p:grpSpPr>
        <p:sp>
          <p:nvSpPr>
            <p:cNvPr id="43841488" name="Multiplikationszeichen 22"/>
            <p:cNvSpPr/>
            <p:nvPr/>
          </p:nvSpPr>
          <p:spPr bwMode="auto">
            <a:xfrm>
              <a:off x="2925214" y="508518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05715471" name="Multiplikationszeichen 24"/>
            <p:cNvSpPr/>
            <p:nvPr/>
          </p:nvSpPr>
          <p:spPr bwMode="auto">
            <a:xfrm>
              <a:off x="2927648" y="460329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nvGrpSpPr>
            <p:cNvPr id="692850408" name="Gruppieren 33"/>
            <p:cNvGrpSpPr/>
            <p:nvPr/>
          </p:nvGrpSpPr>
          <p:grpSpPr bwMode="auto">
            <a:xfrm>
              <a:off x="2925214" y="4441917"/>
              <a:ext cx="218458" cy="715275"/>
              <a:chOff x="6309590" y="5986569"/>
              <a:chExt cx="218458" cy="715275"/>
            </a:xfrm>
          </p:grpSpPr>
          <p:sp>
            <p:nvSpPr>
              <p:cNvPr id="17" name="Multiplikationszeichen 16"/>
              <p:cNvSpPr/>
              <p:nvPr/>
            </p:nvSpPr>
            <p:spPr bwMode="auto">
              <a:xfrm>
                <a:off x="6309590" y="5986569"/>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4" name="Multiplikationszeichen 23"/>
              <p:cNvSpPr/>
              <p:nvPr/>
            </p:nvSpPr>
            <p:spPr bwMode="auto">
              <a:xfrm>
                <a:off x="6309590" y="6309320"/>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6" name="Multiplikationszeichen 25"/>
              <p:cNvSpPr/>
              <p:nvPr/>
            </p:nvSpPr>
            <p:spPr bwMode="auto">
              <a:xfrm>
                <a:off x="6309590" y="645333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grpSp>
        <p:nvGrpSpPr>
          <p:cNvPr id="1285058779" name="Gruppieren 34"/>
          <p:cNvGrpSpPr/>
          <p:nvPr/>
        </p:nvGrpSpPr>
        <p:grpSpPr bwMode="auto">
          <a:xfrm>
            <a:off x="1873859" y="2558986"/>
            <a:ext cx="967118" cy="785050"/>
            <a:chOff x="7462935" y="5844787"/>
            <a:chExt cx="967118" cy="785050"/>
          </a:xfrm>
        </p:grpSpPr>
        <p:sp>
          <p:nvSpPr>
            <p:cNvPr id="28" name="Multiplikationszeichen 27"/>
            <p:cNvSpPr/>
            <p:nvPr/>
          </p:nvSpPr>
          <p:spPr bwMode="auto">
            <a:xfrm>
              <a:off x="7462935" y="638132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dirty="0"/>
            </a:p>
          </p:txBody>
        </p:sp>
        <p:sp>
          <p:nvSpPr>
            <p:cNvPr id="29" name="Multiplikationszeichen 28"/>
            <p:cNvSpPr/>
            <p:nvPr/>
          </p:nvSpPr>
          <p:spPr bwMode="auto">
            <a:xfrm>
              <a:off x="7462935" y="5844787"/>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30" name="Multiplikationszeichen 29"/>
            <p:cNvSpPr/>
            <p:nvPr/>
          </p:nvSpPr>
          <p:spPr bwMode="auto">
            <a:xfrm>
              <a:off x="8211595" y="585045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32" name="Multiplikationszeichen 31"/>
            <p:cNvSpPr/>
            <p:nvPr/>
          </p:nvSpPr>
          <p:spPr bwMode="auto">
            <a:xfrm>
              <a:off x="8207894" y="638132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6" name="Gruppieren 5">
            <a:extLst>
              <a:ext uri="{FF2B5EF4-FFF2-40B4-BE49-F238E27FC236}">
                <a16:creationId xmlns:a16="http://schemas.microsoft.com/office/drawing/2014/main" id="{D7FC48AA-BFC1-5A7E-2CD5-88A7613FD8EA}"/>
              </a:ext>
            </a:extLst>
          </p:cNvPr>
          <p:cNvGrpSpPr/>
          <p:nvPr/>
        </p:nvGrpSpPr>
        <p:grpSpPr>
          <a:xfrm>
            <a:off x="3101599" y="5803937"/>
            <a:ext cx="1071907" cy="824573"/>
            <a:chOff x="6610703" y="5445224"/>
            <a:chExt cx="1071907" cy="824573"/>
          </a:xfrm>
        </p:grpSpPr>
        <p:sp>
          <p:nvSpPr>
            <p:cNvPr id="1040868511" name="Multiplikationszeichen 35"/>
            <p:cNvSpPr/>
            <p:nvPr/>
          </p:nvSpPr>
          <p:spPr bwMode="auto">
            <a:xfrm>
              <a:off x="6829161" y="573325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54700755" name="Multiplikationszeichen 36"/>
            <p:cNvSpPr/>
            <p:nvPr/>
          </p:nvSpPr>
          <p:spPr bwMode="auto">
            <a:xfrm>
              <a:off x="7248128" y="578544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812424959" name="Multiplikationszeichen 37"/>
            <p:cNvSpPr/>
            <p:nvPr/>
          </p:nvSpPr>
          <p:spPr bwMode="auto">
            <a:xfrm>
              <a:off x="6610703"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4264356" name="Multiplikationszeichen 38"/>
            <p:cNvSpPr/>
            <p:nvPr/>
          </p:nvSpPr>
          <p:spPr bwMode="auto">
            <a:xfrm>
              <a:off x="7464152"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432572112" name="Multiplikationszeichen 39"/>
            <p:cNvSpPr/>
            <p:nvPr/>
          </p:nvSpPr>
          <p:spPr bwMode="auto">
            <a:xfrm>
              <a:off x="7032104" y="602128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sp>
        <p:nvSpPr>
          <p:cNvPr id="2049154522" name="Textfeld 4"/>
          <p:cNvSpPr txBox="1"/>
          <p:nvPr/>
        </p:nvSpPr>
        <p:spPr bwMode="auto">
          <a:xfrm>
            <a:off x="11136560" y="6453336"/>
            <a:ext cx="1080120" cy="369332"/>
          </a:xfrm>
          <a:prstGeom prst="rect">
            <a:avLst/>
          </a:prstGeom>
          <a:noFill/>
        </p:spPr>
        <p:txBody>
          <a:bodyPr wrap="square" rtlCol="0">
            <a:spAutoFit/>
          </a:bodyPr>
          <a:lstStyle/>
          <a:p>
            <a:pPr>
              <a:defRPr/>
            </a:pPr>
            <a:r>
              <a:rPr lang="de-DE" b="1" dirty="0"/>
              <a:t>Karte 20</a:t>
            </a:r>
            <a:endParaRPr b="1" dirty="0"/>
          </a:p>
        </p:txBody>
      </p:sp>
      <p:sp>
        <p:nvSpPr>
          <p:cNvPr id="3" name="Rechteck 2">
            <a:extLst>
              <a:ext uri="{FF2B5EF4-FFF2-40B4-BE49-F238E27FC236}">
                <a16:creationId xmlns:a16="http://schemas.microsoft.com/office/drawing/2014/main" id="{29DB3CB9-18D7-8CBF-4BC0-269E5F074C22}"/>
              </a:ext>
            </a:extLst>
          </p:cNvPr>
          <p:cNvSpPr/>
          <p:nvPr/>
        </p:nvSpPr>
        <p:spPr bwMode="auto">
          <a:xfrm>
            <a:off x="3141247" y="0"/>
            <a:ext cx="9048328" cy="614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itel 1">
            <a:extLst>
              <a:ext uri="{FF2B5EF4-FFF2-40B4-BE49-F238E27FC236}">
                <a16:creationId xmlns:a16="http://schemas.microsoft.com/office/drawing/2014/main" id="{8C5DCCC8-CB37-A233-DF0F-4051E96F5E23}"/>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Umgestaltung</a:t>
            </a:r>
            <a:endParaRPr lang="de-DE" sz="3000" dirty="0">
              <a:latin typeface="Aptos" panose="020B0004020202020204" pitchFamily="34" charset="0"/>
            </a:endParaRPr>
          </a:p>
        </p:txBody>
      </p:sp>
      <p:sp>
        <p:nvSpPr>
          <p:cNvPr id="2" name="Ellipse 1">
            <a:extLst>
              <a:ext uri="{FF2B5EF4-FFF2-40B4-BE49-F238E27FC236}">
                <a16:creationId xmlns:a16="http://schemas.microsoft.com/office/drawing/2014/main" id="{7CD77043-74BB-5360-3EA3-645802200A4B}"/>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B99057AA-0635-A185-092E-04F6BF2743B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a:t>
            </a:r>
            <a:endParaRPr lang="de-DE" sz="3200" dirty="0"/>
          </a:p>
        </p:txBody>
      </p:sp>
      <p:sp>
        <p:nvSpPr>
          <p:cNvPr id="40" name="Titel 3">
            <a:extLst>
              <a:ext uri="{FF2B5EF4-FFF2-40B4-BE49-F238E27FC236}">
                <a16:creationId xmlns:a16="http://schemas.microsoft.com/office/drawing/2014/main" id="{E7BFA321-4938-4295-9450-920569A123F9}"/>
              </a:ext>
            </a:extLst>
          </p:cNvPr>
          <p:cNvSpPr txBox="1"/>
          <p:nvPr/>
        </p:nvSpPr>
        <p:spPr bwMode="auto">
          <a:xfrm>
            <a:off x="3141247" y="1207218"/>
            <a:ext cx="8211346" cy="4367908"/>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indent="-360000" defTabSz="360000">
              <a:defRPr/>
            </a:pPr>
            <a:r>
              <a:rPr lang="de-DE" sz="2000" dirty="0">
                <a:solidFill>
                  <a:srgbClr val="000000"/>
                </a:solidFill>
                <a:latin typeface="Aptos"/>
              </a:rPr>
              <a:t>1)</a:t>
            </a:r>
            <a:r>
              <a:rPr lang="de-DE" sz="2000" b="1" dirty="0">
                <a:solidFill>
                  <a:srgbClr val="000000"/>
                </a:solidFill>
                <a:latin typeface="Aptos"/>
              </a:rPr>
              <a:t>	</a:t>
            </a:r>
            <a:r>
              <a:rPr lang="de-DE" sz="2000" dirty="0">
                <a:solidFill>
                  <a:srgbClr val="000000"/>
                </a:solidFill>
                <a:latin typeface="Aptos"/>
              </a:rPr>
              <a:t>Probiert verschiedene Möglichkeiten aus, die Räumlichkeit des gelernten Ablaufs zu verändern - Gestaltungskriteriums Raum (siehe </a:t>
            </a:r>
            <a:r>
              <a:rPr lang="de-DE" sz="2000">
                <a:solidFill>
                  <a:srgbClr val="000000"/>
                </a:solidFill>
                <a:latin typeface="Aptos"/>
              </a:rPr>
              <a:t>Karte 6+21) </a:t>
            </a:r>
            <a:r>
              <a:rPr lang="de-DE" sz="2000" dirty="0">
                <a:solidFill>
                  <a:srgbClr val="000000"/>
                </a:solidFill>
                <a:latin typeface="Aptos"/>
              </a:rPr>
              <a:t>abwandeln.</a:t>
            </a:r>
            <a:endParaRPr lang="de-DE" sz="1400" dirty="0"/>
          </a:p>
          <a:p>
            <a:pPr marL="457200" indent="-457200">
              <a:buAutoNum type="arabicPlain"/>
              <a:defRPr/>
            </a:pPr>
            <a:endParaRPr lang="de-DE" sz="2000" dirty="0">
              <a:solidFill>
                <a:srgbClr val="000000"/>
              </a:solidFill>
              <a:latin typeface="Aptos"/>
            </a:endParaRPr>
          </a:p>
          <a:p>
            <a:pPr>
              <a:defRPr/>
            </a:pPr>
            <a:r>
              <a:rPr lang="de-DE" sz="2000" b="1" dirty="0">
                <a:solidFill>
                  <a:srgbClr val="000000"/>
                </a:solidFill>
                <a:latin typeface="Aptos"/>
              </a:rPr>
              <a:t>Beispiele: </a:t>
            </a:r>
          </a:p>
          <a:p>
            <a:pPr marL="342900" indent="-342900">
              <a:buFont typeface="Arial" panose="020B0604020202020204" pitchFamily="34" charset="0"/>
              <a:buChar char="•"/>
              <a:defRPr/>
            </a:pPr>
            <a:r>
              <a:rPr lang="de-DE" sz="2000" dirty="0">
                <a:solidFill>
                  <a:srgbClr val="000000"/>
                </a:solidFill>
                <a:latin typeface="Aptos"/>
              </a:rPr>
              <a:t>Die Raum- und Bewegungsrichtung verändern</a:t>
            </a:r>
            <a:endParaRPr lang="de-DE" sz="2000" b="1" dirty="0">
              <a:solidFill>
                <a:srgbClr val="000000"/>
              </a:solidFill>
              <a:latin typeface="Aptos"/>
            </a:endParaRPr>
          </a:p>
          <a:p>
            <a:pPr marL="342900" indent="-342900">
              <a:buFont typeface="Arial" panose="020B0604020202020204" pitchFamily="34" charset="0"/>
              <a:buChar char="•"/>
              <a:defRPr/>
            </a:pPr>
            <a:r>
              <a:rPr lang="de-DE" sz="2000" dirty="0">
                <a:solidFill>
                  <a:srgbClr val="000000"/>
                </a:solidFill>
                <a:latin typeface="Aptos"/>
              </a:rPr>
              <a:t>Bewegungen auf anderen Ebene ausführen</a:t>
            </a:r>
          </a:p>
          <a:p>
            <a:pPr marL="342900" indent="-342900">
              <a:buFont typeface="Arial" panose="020B0604020202020204" pitchFamily="34" charset="0"/>
              <a:buChar char="•"/>
              <a:defRPr/>
            </a:pPr>
            <a:r>
              <a:rPr lang="de-DE" sz="2000" dirty="0">
                <a:solidFill>
                  <a:srgbClr val="000000"/>
                </a:solidFill>
                <a:latin typeface="Aptos"/>
              </a:rPr>
              <a:t>Bewegungen die am Platz getanzt werden in den Raum bewegen und andersherum</a:t>
            </a:r>
          </a:p>
          <a:p>
            <a:pPr>
              <a:defRPr/>
            </a:pPr>
            <a:r>
              <a:rPr lang="de-DE" sz="2000" dirty="0">
                <a:solidFill>
                  <a:srgbClr val="000000"/>
                </a:solidFill>
                <a:latin typeface="Aptos"/>
              </a:rPr>
              <a:t>	</a:t>
            </a:r>
            <a:endParaRPr lang="de-DE" sz="1400" dirty="0"/>
          </a:p>
          <a:p>
            <a:pPr marL="457200" indent="-457200" defTabSz="360000">
              <a:buAutoNum type="arabicParenR" startAt="2"/>
              <a:defRPr/>
            </a:pPr>
            <a:r>
              <a:rPr lang="de-DE" sz="2000" dirty="0">
                <a:solidFill>
                  <a:srgbClr val="000000"/>
                </a:solidFill>
                <a:latin typeface="Aptos"/>
              </a:rPr>
              <a:t>Geht so den Ablauf durch und gestaltet möglichst viele Stellen um. </a:t>
            </a:r>
          </a:p>
          <a:p>
            <a:pPr marL="457200" indent="-457200" defTabSz="360000">
              <a:buAutoNum type="arabicParenR" startAt="2"/>
              <a:defRPr/>
            </a:pPr>
            <a:r>
              <a:rPr lang="de-DE" sz="2000" dirty="0">
                <a:solidFill>
                  <a:srgbClr val="000000"/>
                </a:solidFill>
                <a:latin typeface="Aptos"/>
              </a:rPr>
              <a:t>Legt dabei einen Formationsverlauf für eure Gruppe fest. Entscheidet in welcher Aufstellung ihr startet, wo ihr Plätze wechselt und wie ihr endet. Schaut euch Karte 21 für weitere Beispiele an. </a:t>
            </a:r>
            <a:endParaRPr lang="de-DE" sz="2000" dirty="0">
              <a:latin typeface="Aptos"/>
            </a:endParaRPr>
          </a:p>
        </p:txBody>
      </p:sp>
      <p:grpSp>
        <p:nvGrpSpPr>
          <p:cNvPr id="41" name="Gruppieren 40">
            <a:extLst>
              <a:ext uri="{FF2B5EF4-FFF2-40B4-BE49-F238E27FC236}">
                <a16:creationId xmlns:a16="http://schemas.microsoft.com/office/drawing/2014/main" id="{AF96B645-176C-4D05-845B-32B5BCC2D397}"/>
              </a:ext>
            </a:extLst>
          </p:cNvPr>
          <p:cNvGrpSpPr/>
          <p:nvPr/>
        </p:nvGrpSpPr>
        <p:grpSpPr>
          <a:xfrm rot="10800000">
            <a:off x="7784517" y="5790123"/>
            <a:ext cx="1071907" cy="824573"/>
            <a:chOff x="6610703" y="5445224"/>
            <a:chExt cx="1071907" cy="824573"/>
          </a:xfrm>
        </p:grpSpPr>
        <p:sp>
          <p:nvSpPr>
            <p:cNvPr id="42" name="Multiplikationszeichen 35">
              <a:extLst>
                <a:ext uri="{FF2B5EF4-FFF2-40B4-BE49-F238E27FC236}">
                  <a16:creationId xmlns:a16="http://schemas.microsoft.com/office/drawing/2014/main" id="{125527C6-2485-4137-B759-5F02189A168E}"/>
                </a:ext>
              </a:extLst>
            </p:cNvPr>
            <p:cNvSpPr/>
            <p:nvPr/>
          </p:nvSpPr>
          <p:spPr bwMode="auto">
            <a:xfrm>
              <a:off x="6829161" y="573325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3" name="Multiplikationszeichen 36">
              <a:extLst>
                <a:ext uri="{FF2B5EF4-FFF2-40B4-BE49-F238E27FC236}">
                  <a16:creationId xmlns:a16="http://schemas.microsoft.com/office/drawing/2014/main" id="{BFF9B38C-234B-4439-B9CE-B68F14A5BE82}"/>
                </a:ext>
              </a:extLst>
            </p:cNvPr>
            <p:cNvSpPr/>
            <p:nvPr/>
          </p:nvSpPr>
          <p:spPr bwMode="auto">
            <a:xfrm>
              <a:off x="7248128" y="578544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4" name="Multiplikationszeichen 37">
              <a:extLst>
                <a:ext uri="{FF2B5EF4-FFF2-40B4-BE49-F238E27FC236}">
                  <a16:creationId xmlns:a16="http://schemas.microsoft.com/office/drawing/2014/main" id="{EBA01B64-3DC9-4012-ADB5-8D0AAB19B019}"/>
                </a:ext>
              </a:extLst>
            </p:cNvPr>
            <p:cNvSpPr/>
            <p:nvPr/>
          </p:nvSpPr>
          <p:spPr bwMode="auto">
            <a:xfrm>
              <a:off x="6610703"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5" name="Multiplikationszeichen 38">
              <a:extLst>
                <a:ext uri="{FF2B5EF4-FFF2-40B4-BE49-F238E27FC236}">
                  <a16:creationId xmlns:a16="http://schemas.microsoft.com/office/drawing/2014/main" id="{1DCFDEEA-2493-4181-B56B-9CA461401065}"/>
                </a:ext>
              </a:extLst>
            </p:cNvPr>
            <p:cNvSpPr/>
            <p:nvPr/>
          </p:nvSpPr>
          <p:spPr bwMode="auto">
            <a:xfrm>
              <a:off x="7464152"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6" name="Multiplikationszeichen 39">
              <a:extLst>
                <a:ext uri="{FF2B5EF4-FFF2-40B4-BE49-F238E27FC236}">
                  <a16:creationId xmlns:a16="http://schemas.microsoft.com/office/drawing/2014/main" id="{F6EFF278-DA8E-4106-8EEF-BC12219C8A51}"/>
                </a:ext>
              </a:extLst>
            </p:cNvPr>
            <p:cNvSpPr/>
            <p:nvPr/>
          </p:nvSpPr>
          <p:spPr bwMode="auto">
            <a:xfrm>
              <a:off x="7032104" y="602128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47" name="Gruppieren 46">
            <a:extLst>
              <a:ext uri="{FF2B5EF4-FFF2-40B4-BE49-F238E27FC236}">
                <a16:creationId xmlns:a16="http://schemas.microsoft.com/office/drawing/2014/main" id="{51607ED8-6E93-4710-9F4F-219B7D9EA1FD}"/>
              </a:ext>
            </a:extLst>
          </p:cNvPr>
          <p:cNvGrpSpPr/>
          <p:nvPr/>
        </p:nvGrpSpPr>
        <p:grpSpPr>
          <a:xfrm rot="10800000">
            <a:off x="5005687" y="5901653"/>
            <a:ext cx="1082554" cy="713042"/>
            <a:chOff x="2423592" y="4620651"/>
            <a:chExt cx="1082554" cy="713042"/>
          </a:xfrm>
        </p:grpSpPr>
        <p:sp>
          <p:nvSpPr>
            <p:cNvPr id="49" name="Multiplikationszeichen 48">
              <a:extLst>
                <a:ext uri="{FF2B5EF4-FFF2-40B4-BE49-F238E27FC236}">
                  <a16:creationId xmlns:a16="http://schemas.microsoft.com/office/drawing/2014/main" id="{738B393D-7430-4926-B140-4B1C40BCE264}"/>
                </a:ext>
              </a:extLst>
            </p:cNvPr>
            <p:cNvSpPr/>
            <p:nvPr/>
          </p:nvSpPr>
          <p:spPr bwMode="auto">
            <a:xfrm>
              <a:off x="3287688" y="4620651"/>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0" name="Multiplikationszeichen 49">
              <a:extLst>
                <a:ext uri="{FF2B5EF4-FFF2-40B4-BE49-F238E27FC236}">
                  <a16:creationId xmlns:a16="http://schemas.microsoft.com/office/drawing/2014/main" id="{CA185E61-6158-4955-AAE7-E0549B147DDA}"/>
                </a:ext>
              </a:extLst>
            </p:cNvPr>
            <p:cNvSpPr/>
            <p:nvPr/>
          </p:nvSpPr>
          <p:spPr bwMode="auto">
            <a:xfrm>
              <a:off x="2639616" y="5052699"/>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1" name="Multiplikationszeichen 50">
              <a:extLst>
                <a:ext uri="{FF2B5EF4-FFF2-40B4-BE49-F238E27FC236}">
                  <a16:creationId xmlns:a16="http://schemas.microsoft.com/office/drawing/2014/main" id="{50353771-4D58-4729-9A0A-E154A8A9B8E3}"/>
                </a:ext>
              </a:extLst>
            </p:cNvPr>
            <p:cNvSpPr/>
            <p:nvPr/>
          </p:nvSpPr>
          <p:spPr bwMode="auto">
            <a:xfrm>
              <a:off x="3071664" y="508518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2" name="Multiplikationszeichen 51">
              <a:extLst>
                <a:ext uri="{FF2B5EF4-FFF2-40B4-BE49-F238E27FC236}">
                  <a16:creationId xmlns:a16="http://schemas.microsoft.com/office/drawing/2014/main" id="{186DA4F5-2F14-4C5D-A3F6-D4F7C8C9C7E8}"/>
                </a:ext>
              </a:extLst>
            </p:cNvPr>
            <p:cNvSpPr/>
            <p:nvPr/>
          </p:nvSpPr>
          <p:spPr bwMode="auto">
            <a:xfrm>
              <a:off x="2423592" y="465313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pic>
        <p:nvPicPr>
          <p:cNvPr id="53" name="Grafik 52">
            <a:extLst>
              <a:ext uri="{FF2B5EF4-FFF2-40B4-BE49-F238E27FC236}">
                <a16:creationId xmlns:a16="http://schemas.microsoft.com/office/drawing/2014/main" id="{2568CAD6-2437-4014-A9EF-788E1CB0A5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CE9A128C-D084-442F-AE23-FADA8B67E326}"/>
              </a:ext>
            </a:extLst>
          </p:cNvPr>
          <p:cNvSpPr/>
          <p:nvPr/>
        </p:nvSpPr>
        <p:spPr bwMode="auto">
          <a:xfrm>
            <a:off x="3141247" y="0"/>
            <a:ext cx="9048328" cy="614861"/>
          </a:xfrm>
          <a:prstGeom prst="rect">
            <a:avLst/>
          </a:prstGeom>
          <a:solidFill>
            <a:srgbClr val="FF9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9C51DCB8-F467-4336-9CE6-BD9A41F97452}"/>
              </a:ext>
            </a:extLst>
          </p:cNvPr>
          <p:cNvPicPr>
            <a:picLocks noChangeAspect="1"/>
          </p:cNvPicPr>
          <p:nvPr/>
        </p:nvPicPr>
        <p:blipFill>
          <a:blip r:embed="rId2">
            <a:extLst>
              <a:ext uri="{96DAC541-7B7A-43D3-8B79-37D633B846F1}">
                <asvg:svgBlip xmlns:asvg="http://schemas.microsoft.com/office/drawing/2016/SVG/main" r:embed="rId3"/>
              </a:ext>
            </a:extLst>
          </a:blip>
          <a:stretch/>
        </p:blipFill>
        <p:spPr bwMode="auto">
          <a:xfrm>
            <a:off x="579743" y="4725144"/>
            <a:ext cx="1447050" cy="1447050"/>
          </a:xfrm>
          <a:prstGeom prst="rect">
            <a:avLst/>
          </a:prstGeom>
        </p:spPr>
      </p:pic>
      <p:sp>
        <p:nvSpPr>
          <p:cNvPr id="3" name="Titel 1">
            <a:extLst>
              <a:ext uri="{FF2B5EF4-FFF2-40B4-BE49-F238E27FC236}">
                <a16:creationId xmlns:a16="http://schemas.microsoft.com/office/drawing/2014/main" id="{41528971-273F-4BB8-860B-C05B527849F5}"/>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Aufgabenstellung Umgestaltung	</a:t>
            </a:r>
          </a:p>
        </p:txBody>
      </p:sp>
      <p:sp>
        <p:nvSpPr>
          <p:cNvPr id="4" name="Textfeld 3">
            <a:extLst>
              <a:ext uri="{FF2B5EF4-FFF2-40B4-BE49-F238E27FC236}">
                <a16:creationId xmlns:a16="http://schemas.microsoft.com/office/drawing/2014/main" id="{CE07556D-8A09-4A0D-9475-D5A2D1C7B68A}"/>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21</a:t>
            </a:r>
            <a:endParaRPr b="1" dirty="0"/>
          </a:p>
        </p:txBody>
      </p:sp>
      <p:sp>
        <p:nvSpPr>
          <p:cNvPr id="5" name="Ellipse 4">
            <a:extLst>
              <a:ext uri="{FF2B5EF4-FFF2-40B4-BE49-F238E27FC236}">
                <a16:creationId xmlns:a16="http://schemas.microsoft.com/office/drawing/2014/main" id="{005179DC-8CFC-409A-97C7-AF2FD6E736AF}"/>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A0C2F54C-B6B4-48C2-8A9D-DFCFFB66B65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a:t>
            </a:r>
            <a:endParaRPr lang="de-DE" sz="3200" dirty="0"/>
          </a:p>
        </p:txBody>
      </p:sp>
      <p:pic>
        <p:nvPicPr>
          <p:cNvPr id="7" name="Grafik 6">
            <a:extLst>
              <a:ext uri="{FF2B5EF4-FFF2-40B4-BE49-F238E27FC236}">
                <a16:creationId xmlns:a16="http://schemas.microsoft.com/office/drawing/2014/main" id="{CF2CA845-5AFD-483B-A539-9A62D72494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
        <p:nvSpPr>
          <p:cNvPr id="9" name="Titel 3">
            <a:extLst>
              <a:ext uri="{FF2B5EF4-FFF2-40B4-BE49-F238E27FC236}">
                <a16:creationId xmlns:a16="http://schemas.microsoft.com/office/drawing/2014/main" id="{BFAD48FA-8202-4668-AA40-E985E83C8EAA}"/>
              </a:ext>
            </a:extLst>
          </p:cNvPr>
          <p:cNvSpPr txBox="1"/>
          <p:nvPr/>
        </p:nvSpPr>
        <p:spPr bwMode="auto">
          <a:xfrm>
            <a:off x="3141247" y="1207218"/>
            <a:ext cx="8211346" cy="459804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defTabSz="360000">
              <a:defRPr/>
            </a:pPr>
            <a:r>
              <a:rPr lang="de-DE" sz="2000" b="1" dirty="0">
                <a:latin typeface="Aptos"/>
              </a:rPr>
              <a:t>Nutzt:</a:t>
            </a:r>
            <a:br>
              <a:rPr lang="de-DE" sz="2000" b="1" dirty="0">
                <a:latin typeface="Aptos"/>
              </a:rPr>
            </a:br>
            <a:endParaRPr lang="de-DE" sz="2000" b="1" dirty="0">
              <a:latin typeface="Aptos"/>
            </a:endParaRPr>
          </a:p>
          <a:p>
            <a:pPr defTabSz="360000">
              <a:defRPr/>
            </a:pPr>
            <a:r>
              <a:rPr lang="de-DE" sz="2000" dirty="0">
                <a:latin typeface="Aptos"/>
              </a:rPr>
              <a:t>Mind. 4 verschiedene Aufstellungsformens</a:t>
            </a:r>
          </a:p>
          <a:p>
            <a:pPr defTabSz="360000">
              <a:defRPr/>
            </a:pPr>
            <a:r>
              <a:rPr lang="de-DE" sz="2000" dirty="0">
                <a:latin typeface="Aptos"/>
              </a:rPr>
              <a:t>Mind. 3 verschiedene Variationen des Gestaltungskriteriums Raum (siehe 			Karte 6)</a:t>
            </a:r>
          </a:p>
          <a:p>
            <a:pPr defTabSz="360000">
              <a:defRPr/>
            </a:pPr>
            <a:endParaRPr lang="de-DE" sz="2000" b="1" dirty="0">
              <a:latin typeface="Aptos"/>
            </a:endParaRPr>
          </a:p>
          <a:p>
            <a:pPr indent="-180000" defTabSz="360000">
              <a:defRPr/>
            </a:pPr>
            <a:r>
              <a:rPr lang="de-DE" sz="2000" dirty="0">
                <a:latin typeface="Aptos"/>
              </a:rPr>
              <a:t>4) Überlegt euch ein Anfangsbild, mit dem ihr startet. Nutzt zwei mal 8 Zählzeiten, um es zu gestalten.</a:t>
            </a:r>
          </a:p>
          <a:p>
            <a:pPr defTabSz="360000">
              <a:defRPr/>
            </a:pPr>
            <a:br>
              <a:rPr lang="de-DE" sz="2000" b="1" dirty="0">
                <a:latin typeface="Aptos"/>
              </a:rPr>
            </a:br>
            <a:r>
              <a:rPr lang="de-DE" sz="2000" dirty="0">
                <a:latin typeface="Aptos"/>
              </a:rPr>
              <a:t>5) Überlegt euch einen gemeinsamen Abschluss von zwei mal 8 Zählzeiten   </a:t>
            </a:r>
            <a:br>
              <a:rPr lang="de-DE" sz="2000" dirty="0">
                <a:latin typeface="Aptos"/>
              </a:rPr>
            </a:br>
            <a:r>
              <a:rPr lang="de-DE" sz="2000" dirty="0">
                <a:latin typeface="Aptos"/>
              </a:rPr>
              <a:t>mit einem Abschlussbild.</a:t>
            </a:r>
          </a:p>
          <a:p>
            <a:pPr defTabSz="360000">
              <a:defRPr/>
            </a:pPr>
            <a:endParaRPr lang="de-DE" sz="2000" b="1" dirty="0">
              <a:latin typeface="Aptos"/>
            </a:endParaRPr>
          </a:p>
          <a:p>
            <a:pPr defTabSz="360000">
              <a:defRPr/>
            </a:pPr>
            <a:r>
              <a:rPr lang="de-DE" sz="2000" dirty="0">
                <a:latin typeface="Aptos"/>
              </a:rPr>
              <a:t>Achtet auf die Ausführung eurer Bewegungen einzeln sowie in der Gruppe: Rhythmik, Orientierung im Raum, Dynamik, Abstände zu einander in der Aufstellung…</a:t>
            </a:r>
          </a:p>
        </p:txBody>
      </p:sp>
    </p:spTree>
    <p:extLst>
      <p:ext uri="{BB962C8B-B14F-4D97-AF65-F5344CB8AC3E}">
        <p14:creationId xmlns:p14="http://schemas.microsoft.com/office/powerpoint/2010/main" val="6195463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6D967E5F-B629-2570-45B4-19D367D7FE58}"/>
            </a:ext>
          </a:extLst>
        </p:cNvPr>
        <p:cNvGrpSpPr/>
        <p:nvPr/>
      </p:nvGrpSpPr>
      <p:grpSpPr bwMode="auto">
        <a:xfrm>
          <a:off x="0" y="0"/>
          <a:ext cx="0" cy="0"/>
          <a:chOff x="0" y="0"/>
          <a:chExt cx="0" cy="0"/>
        </a:xfrm>
      </p:grpSpPr>
      <p:grpSp>
        <p:nvGrpSpPr>
          <p:cNvPr id="5" name="Gruppieren 4">
            <a:extLst>
              <a:ext uri="{FF2B5EF4-FFF2-40B4-BE49-F238E27FC236}">
                <a16:creationId xmlns:a16="http://schemas.microsoft.com/office/drawing/2014/main" id="{55A6B1D9-CD1B-7B90-E2D4-4D04C9CF6545}"/>
              </a:ext>
            </a:extLst>
          </p:cNvPr>
          <p:cNvGrpSpPr/>
          <p:nvPr/>
        </p:nvGrpSpPr>
        <p:grpSpPr>
          <a:xfrm>
            <a:off x="548959" y="-27384"/>
            <a:ext cx="11640616" cy="645958"/>
            <a:chOff x="551384" y="0"/>
            <a:chExt cx="11640616" cy="645958"/>
          </a:xfrm>
        </p:grpSpPr>
        <p:sp>
          <p:nvSpPr>
            <p:cNvPr id="6" name="Rechteck 5">
              <a:extLst>
                <a:ext uri="{FF2B5EF4-FFF2-40B4-BE49-F238E27FC236}">
                  <a16:creationId xmlns:a16="http://schemas.microsoft.com/office/drawing/2014/main" id="{B19D6272-B738-CE8F-7D4F-5662A2C847BA}"/>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itel 1">
              <a:extLst>
                <a:ext uri="{FF2B5EF4-FFF2-40B4-BE49-F238E27FC236}">
                  <a16:creationId xmlns:a16="http://schemas.microsoft.com/office/drawing/2014/main" id="{86742A12-E7EB-12DC-2368-DF4A9D59AB89}"/>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Übersicht</a:t>
              </a:r>
              <a:endParaRPr lang="de-DE" sz="3000" dirty="0">
                <a:latin typeface="Aptos" panose="020B0004020202020204" pitchFamily="34" charset="0"/>
              </a:endParaRPr>
            </a:p>
          </p:txBody>
        </p:sp>
        <p:sp>
          <p:nvSpPr>
            <p:cNvPr id="8" name="Rechteck 7">
              <a:extLst>
                <a:ext uri="{FF2B5EF4-FFF2-40B4-BE49-F238E27FC236}">
                  <a16:creationId xmlns:a16="http://schemas.microsoft.com/office/drawing/2014/main" id="{3E2C9888-3084-D3F7-0F46-F28737B921A4}"/>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graphicFrame>
        <p:nvGraphicFramePr>
          <p:cNvPr id="9" name="Tabelle 6">
            <a:extLst>
              <a:ext uri="{FF2B5EF4-FFF2-40B4-BE49-F238E27FC236}">
                <a16:creationId xmlns:a16="http://schemas.microsoft.com/office/drawing/2014/main" id="{0DA8C3A7-CF26-4E27-A67E-E6422D91B086}"/>
              </a:ext>
            </a:extLst>
          </p:cNvPr>
          <p:cNvGraphicFramePr>
            <a:graphicFrameLocks noGrp="1"/>
          </p:cNvGraphicFramePr>
          <p:nvPr>
            <p:extLst>
              <p:ext uri="{D42A27DB-BD31-4B8C-83A1-F6EECF244321}">
                <p14:modId xmlns:p14="http://schemas.microsoft.com/office/powerpoint/2010/main" val="773949719"/>
              </p:ext>
            </p:extLst>
          </p:nvPr>
        </p:nvGraphicFramePr>
        <p:xfrm>
          <a:off x="-2424" y="1231320"/>
          <a:ext cx="12191999" cy="4508354"/>
        </p:xfrm>
        <a:graphic>
          <a:graphicData uri="http://schemas.openxmlformats.org/drawingml/2006/table">
            <a:tbl>
              <a:tblPr firstRow="1" bandRow="1">
                <a:tableStyleId>{5C22544A-7EE6-4342-B048-85BDC9FD1C3A}</a:tableStyleId>
              </a:tblPr>
              <a:tblGrid>
                <a:gridCol w="911425">
                  <a:extLst>
                    <a:ext uri="{9D8B030D-6E8A-4147-A177-3AD203B41FA5}">
                      <a16:colId xmlns:a16="http://schemas.microsoft.com/office/drawing/2014/main" val="20000"/>
                    </a:ext>
                  </a:extLst>
                </a:gridCol>
                <a:gridCol w="3960440">
                  <a:extLst>
                    <a:ext uri="{9D8B030D-6E8A-4147-A177-3AD203B41FA5}">
                      <a16:colId xmlns:a16="http://schemas.microsoft.com/office/drawing/2014/main" val="20001"/>
                    </a:ext>
                  </a:extLst>
                </a:gridCol>
                <a:gridCol w="7320134">
                  <a:extLst>
                    <a:ext uri="{9D8B030D-6E8A-4147-A177-3AD203B41FA5}">
                      <a16:colId xmlns:a16="http://schemas.microsoft.com/office/drawing/2014/main" val="20002"/>
                    </a:ext>
                  </a:extLst>
                </a:gridCol>
              </a:tblGrid>
              <a:tr h="394849">
                <a:tc>
                  <a:txBody>
                    <a:bodyPr/>
                    <a:lstStyle/>
                    <a:p>
                      <a:pPr>
                        <a:defRPr/>
                      </a:pPr>
                      <a:r>
                        <a:rPr lang="de-DE" sz="1600" dirty="0">
                          <a:solidFill>
                            <a:schemeClr val="tx1"/>
                          </a:solidFill>
                          <a:latin typeface="Aptos" panose="020B0004020202020204" pitchFamily="34" charset="0"/>
                        </a:rPr>
                        <a:t>Karte</a:t>
                      </a:r>
                      <a:endParaRPr sz="1600" dirty="0">
                        <a:latin typeface="Aptos" panose="020B0004020202020204" pitchFamily="34" charset="0"/>
                      </a:endParaRPr>
                    </a:p>
                  </a:txBody>
                  <a:tcPr>
                    <a:solidFill>
                      <a:schemeClr val="accent1">
                        <a:lumMod val="20000"/>
                        <a:lumOff val="80000"/>
                      </a:schemeClr>
                    </a:solidFill>
                  </a:tcPr>
                </a:tc>
                <a:tc>
                  <a:txBody>
                    <a:bodyPr/>
                    <a:lstStyle/>
                    <a:p>
                      <a:pPr>
                        <a:defRPr/>
                      </a:pPr>
                      <a:r>
                        <a:rPr lang="de-DE" sz="1600" dirty="0">
                          <a:solidFill>
                            <a:schemeClr val="tx1"/>
                          </a:solidFill>
                          <a:latin typeface="Aptos" panose="020B0004020202020204" pitchFamily="34" charset="0"/>
                        </a:rPr>
                        <a:t>Thema</a:t>
                      </a:r>
                      <a:endParaRPr sz="1600" dirty="0">
                        <a:latin typeface="Aptos" panose="020B0004020202020204" pitchFamily="34" charset="0"/>
                      </a:endParaRPr>
                    </a:p>
                  </a:txBody>
                  <a:tcPr>
                    <a:solidFill>
                      <a:schemeClr val="accent1">
                        <a:lumMod val="20000"/>
                        <a:lumOff val="80000"/>
                      </a:schemeClr>
                    </a:solidFill>
                  </a:tcPr>
                </a:tc>
                <a:tc>
                  <a:txBody>
                    <a:bodyPr/>
                    <a:lstStyle/>
                    <a:p>
                      <a:pPr>
                        <a:defRPr/>
                      </a:pPr>
                      <a:r>
                        <a:rPr lang="de-DE" sz="1600" dirty="0">
                          <a:solidFill>
                            <a:schemeClr val="tx1"/>
                          </a:solidFill>
                          <a:latin typeface="Aptos" panose="020B0004020202020204" pitchFamily="34" charset="0"/>
                        </a:rPr>
                        <a:t>Kurzbeschreibung</a:t>
                      </a:r>
                      <a:endParaRPr sz="1600" dirty="0">
                        <a:latin typeface="Aptos" panose="020B0004020202020204" pitchFamily="34" charset="0"/>
                      </a:endParaRPr>
                    </a:p>
                  </a:txBody>
                  <a:tcPr>
                    <a:solidFill>
                      <a:schemeClr val="accent1">
                        <a:lumMod val="20000"/>
                        <a:lumOff val="80000"/>
                      </a:schemeClr>
                    </a:solidFill>
                  </a:tcPr>
                </a:tc>
                <a:extLst>
                  <a:ext uri="{0D108BD9-81ED-4DB2-BD59-A6C34878D82A}">
                    <a16:rowId xmlns:a16="http://schemas.microsoft.com/office/drawing/2014/main" val="10000"/>
                  </a:ext>
                </a:extLst>
              </a:tr>
              <a:tr h="650703">
                <a:tc>
                  <a:txBody>
                    <a:bodyPr/>
                    <a:lstStyle/>
                    <a:p>
                      <a:pPr>
                        <a:spcAft>
                          <a:spcPts val="600"/>
                        </a:spcAft>
                        <a:defRPr/>
                      </a:pPr>
                      <a:r>
                        <a:rPr lang="de-DE" sz="1600" b="1" dirty="0">
                          <a:latin typeface="Aptos" panose="020B0004020202020204" pitchFamily="34" charset="0"/>
                        </a:rPr>
                        <a:t>1 - 6</a:t>
                      </a:r>
                      <a:endParaRPr sz="1600" b="1" dirty="0">
                        <a:latin typeface="Aptos" panose="020B0004020202020204" pitchFamily="34" charset="0"/>
                      </a:endParaRPr>
                    </a:p>
                  </a:txBody>
                  <a:tcPr/>
                </a:tc>
                <a:tc>
                  <a:txBody>
                    <a:bodyPr/>
                    <a:lstStyle/>
                    <a:p>
                      <a:pPr>
                        <a:spcAft>
                          <a:spcPts val="600"/>
                        </a:spcAft>
                        <a:defRPr/>
                      </a:pPr>
                      <a:r>
                        <a:rPr lang="de-DE" sz="1600" b="1" dirty="0">
                          <a:latin typeface="Aptos" panose="020B0004020202020204" pitchFamily="34" charset="0"/>
                        </a:rPr>
                        <a:t>Unterrichtseinheit 1: </a:t>
                      </a:r>
                      <a:br>
                        <a:rPr lang="de-DE" sz="1600" dirty="0">
                          <a:latin typeface="Aptos" panose="020B0004020202020204" pitchFamily="34" charset="0"/>
                        </a:rPr>
                      </a:br>
                      <a:r>
                        <a:rPr lang="de-DE" sz="1600" dirty="0">
                          <a:latin typeface="Aptos" panose="020B0004020202020204" pitchFamily="34" charset="0"/>
                        </a:rPr>
                        <a:t>Einführung VR-Brille und Open </a:t>
                      </a:r>
                      <a:r>
                        <a:rPr lang="de-DE" sz="1600" dirty="0" err="1">
                          <a:latin typeface="Aptos" panose="020B0004020202020204" pitchFamily="34" charset="0"/>
                        </a:rPr>
                        <a:t>Brush</a:t>
                      </a:r>
                      <a:br>
                        <a:rPr lang="de-DE" sz="1600" dirty="0">
                          <a:latin typeface="Aptos" panose="020B0004020202020204" pitchFamily="34" charset="0"/>
                        </a:rPr>
                      </a:br>
                      <a:r>
                        <a:rPr lang="de-DE" sz="1600" dirty="0">
                          <a:latin typeface="Aptos" panose="020B0004020202020204" pitchFamily="34" charset="0"/>
                        </a:rPr>
                        <a:t>Gestaltungskriterium Raum (Raumwege)</a:t>
                      </a:r>
                      <a:endParaRPr sz="1600" dirty="0">
                        <a:latin typeface="Aptos" panose="020B0004020202020204" pitchFamily="34" charset="0"/>
                      </a:endParaRPr>
                    </a:p>
                  </a:txBody>
                  <a:tcPr/>
                </a:tc>
                <a:tc>
                  <a:txBody>
                    <a:bodyPr/>
                    <a:lstStyle/>
                    <a:p>
                      <a:pPr>
                        <a:spcAft>
                          <a:spcPts val="600"/>
                        </a:spcAft>
                        <a:defRPr/>
                      </a:pPr>
                      <a:r>
                        <a:rPr lang="de-DE" sz="1600" dirty="0">
                          <a:latin typeface="Aptos" panose="020B0004020202020204" pitchFamily="34" charset="0"/>
                        </a:rPr>
                        <a:t>Bedienung der VR-Brille und Funktionen von der App Open </a:t>
                      </a:r>
                      <a:r>
                        <a:rPr lang="de-DE" sz="1600" dirty="0" err="1">
                          <a:latin typeface="Aptos" panose="020B0004020202020204" pitchFamily="34" charset="0"/>
                        </a:rPr>
                        <a:t>Brush</a:t>
                      </a:r>
                      <a:r>
                        <a:rPr lang="de-DE" sz="1600" dirty="0">
                          <a:latin typeface="Aptos" panose="020B0004020202020204" pitchFamily="34" charset="0"/>
                        </a:rPr>
                        <a:t> kennenlernen.</a:t>
                      </a:r>
                      <a:br>
                        <a:rPr lang="de-DE" sz="1600" dirty="0">
                          <a:latin typeface="Aptos" panose="020B0004020202020204" pitchFamily="34" charset="0"/>
                        </a:rPr>
                      </a:br>
                      <a:r>
                        <a:rPr lang="de-DE" sz="1600" dirty="0">
                          <a:latin typeface="Aptos" panose="020B0004020202020204" pitchFamily="34" charset="0"/>
                        </a:rPr>
                        <a:t>Über das Zeichnen in den virtuellen Raum werden offene Raumwege ausprobiert und erfahren.</a:t>
                      </a:r>
                    </a:p>
                  </a:txBody>
                  <a:tcPr/>
                </a:tc>
                <a:extLst>
                  <a:ext uri="{0D108BD9-81ED-4DB2-BD59-A6C34878D82A}">
                    <a16:rowId xmlns:a16="http://schemas.microsoft.com/office/drawing/2014/main" val="10002"/>
                  </a:ext>
                </a:extLst>
              </a:tr>
              <a:tr h="913105">
                <a:tc>
                  <a:txBody>
                    <a:bodyPr/>
                    <a:lstStyle/>
                    <a:p>
                      <a:pPr>
                        <a:spcAft>
                          <a:spcPts val="600"/>
                        </a:spcAft>
                        <a:defRPr/>
                      </a:pPr>
                      <a:r>
                        <a:rPr lang="de-DE" sz="1600" b="1" dirty="0">
                          <a:latin typeface="Aptos" panose="020B0004020202020204" pitchFamily="34" charset="0"/>
                        </a:rPr>
                        <a:t>7 – 10</a:t>
                      </a:r>
                      <a:endParaRPr sz="1600" b="1" dirty="0">
                        <a:latin typeface="Aptos" panose="020B0004020202020204" pitchFamily="34" charset="0"/>
                      </a:endParaRPr>
                    </a:p>
                  </a:txBody>
                  <a:tcPr/>
                </a:tc>
                <a:tc>
                  <a:txBody>
                    <a:bodyPr/>
                    <a:lstStyle/>
                    <a:p>
                      <a:pPr>
                        <a:spcAft>
                          <a:spcPts val="600"/>
                        </a:spcAft>
                        <a:defRPr/>
                      </a:pPr>
                      <a:r>
                        <a:rPr lang="de-DE" sz="1600" b="1" dirty="0">
                          <a:latin typeface="Aptos" panose="020B0004020202020204" pitchFamily="34" charset="0"/>
                        </a:rPr>
                        <a:t>Unterrichtseinheit 2:</a:t>
                      </a:r>
                      <a:br>
                        <a:rPr lang="de-DE" sz="1600" dirty="0">
                          <a:latin typeface="Aptos" panose="020B0004020202020204" pitchFamily="34" charset="0"/>
                        </a:rPr>
                      </a:br>
                      <a:r>
                        <a:rPr lang="de-DE" sz="1600" dirty="0">
                          <a:latin typeface="Aptos" panose="020B0004020202020204" pitchFamily="34" charset="0"/>
                        </a:rPr>
                        <a:t>Raumwege und Raumformen</a:t>
                      </a:r>
                      <a:endParaRPr sz="1600" dirty="0">
                        <a:latin typeface="Aptos" panose="020B0004020202020204" pitchFamily="34" charset="0"/>
                      </a:endParaRPr>
                    </a:p>
                  </a:txBody>
                  <a:tcPr/>
                </a:tc>
                <a:tc>
                  <a:txBody>
                    <a:bodyPr/>
                    <a:lstStyle/>
                    <a:p>
                      <a:pPr marL="0" lvl="1" indent="0" algn="l">
                        <a:lnSpc>
                          <a:spcPct val="107000"/>
                        </a:lnSpc>
                        <a:spcAft>
                          <a:spcPts val="600"/>
                        </a:spcAft>
                        <a:buFont typeface="+mj-lt"/>
                        <a:buNone/>
                        <a:defRPr/>
                      </a:pPr>
                      <a:r>
                        <a:rPr lang="de-DE" sz="1600" i="0" dirty="0">
                          <a:latin typeface="Aptos" panose="020B0004020202020204" pitchFamily="34" charset="0"/>
                        </a:rPr>
                        <a:t>Bewegungserfahrung und Exploration zu geschlossenen Raumwegen und Raumformen in VR, unter Berücksichtigung unterschiedlicher Bewegungsqualitäten. Erste Festlegung und Ausarbeitung eigener Bewegungsabläufe.  </a:t>
                      </a:r>
                    </a:p>
                  </a:txBody>
                  <a:tcPr marL="90000" marR="90000"/>
                </a:tc>
                <a:extLst>
                  <a:ext uri="{0D108BD9-81ED-4DB2-BD59-A6C34878D82A}">
                    <a16:rowId xmlns:a16="http://schemas.microsoft.com/office/drawing/2014/main" val="10003"/>
                  </a:ext>
                </a:extLst>
              </a:tr>
              <a:tr h="1031111">
                <a:tc>
                  <a:txBody>
                    <a:bodyPr/>
                    <a:lstStyle/>
                    <a:p>
                      <a:pPr>
                        <a:spcAft>
                          <a:spcPts val="600"/>
                        </a:spcAft>
                        <a:defRPr/>
                      </a:pPr>
                      <a:r>
                        <a:rPr lang="de-DE" sz="1600" b="1" dirty="0">
                          <a:latin typeface="Aptos" panose="020B0004020202020204" pitchFamily="34" charset="0"/>
                        </a:rPr>
                        <a:t>11 - 15</a:t>
                      </a:r>
                      <a:endParaRPr sz="1600" b="1" dirty="0">
                        <a:latin typeface="Aptos" panose="020B0004020202020204" pitchFamily="34" charset="0"/>
                      </a:endParaRPr>
                    </a:p>
                  </a:txBody>
                  <a:tcPr/>
                </a:tc>
                <a:tc>
                  <a:txBody>
                    <a:bodyPr/>
                    <a:lstStyle/>
                    <a:p>
                      <a:pPr>
                        <a:spcAft>
                          <a:spcPts val="600"/>
                        </a:spcAft>
                        <a:defRPr/>
                      </a:pPr>
                      <a:r>
                        <a:rPr lang="de-DE" sz="1600" b="1" dirty="0">
                          <a:latin typeface="Aptos" panose="020B0004020202020204" pitchFamily="34" charset="0"/>
                        </a:rPr>
                        <a:t>Unterrichtseinheit 3:</a:t>
                      </a:r>
                    </a:p>
                    <a:p>
                      <a:pPr>
                        <a:spcAft>
                          <a:spcPts val="600"/>
                        </a:spcAft>
                      </a:pPr>
                      <a:r>
                        <a:rPr lang="de-DE" sz="1600" b="0" dirty="0">
                          <a:latin typeface="Aptos" panose="020B0004020202020204"/>
                        </a:rPr>
                        <a:t>Führen – Folgen </a:t>
                      </a:r>
                    </a:p>
                    <a:p>
                      <a:pPr>
                        <a:spcAft>
                          <a:spcPts val="600"/>
                        </a:spcAft>
                      </a:pPr>
                      <a:r>
                        <a:rPr lang="de-DE" sz="1600" b="0" dirty="0">
                          <a:latin typeface="Aptos" panose="020B0004020202020204"/>
                        </a:rPr>
                        <a:t>und Kontraste bilden</a:t>
                      </a:r>
                    </a:p>
                  </a:txBody>
                  <a:tcPr/>
                </a:tc>
                <a:tc>
                  <a:txBody>
                    <a:bodyPr/>
                    <a:lstStyle/>
                    <a:p>
                      <a:pPr>
                        <a:spcAft>
                          <a:spcPts val="600"/>
                        </a:spcAft>
                        <a:defRPr/>
                      </a:pPr>
                      <a:r>
                        <a:rPr lang="de-DE" sz="1600" dirty="0">
                          <a:latin typeface="Aptos" panose="020B0004020202020204" pitchFamily="34" charset="0"/>
                        </a:rPr>
                        <a:t>Bewegungserfahrung zum Thema Führen - Folgen und Kontraste bilden. Unterschiedliche Bewegungsqualitäten werden im Duo umgesetzt und mit Kontrasten gespielt. Dabei werden Variation und Kontraste in den Kriterien Zeit (Tempo), Form und Raumebenen erfahren.</a:t>
                      </a:r>
                    </a:p>
                  </a:txBody>
                  <a:tcPr/>
                </a:tc>
                <a:extLst>
                  <a:ext uri="{0D108BD9-81ED-4DB2-BD59-A6C34878D82A}">
                    <a16:rowId xmlns:a16="http://schemas.microsoft.com/office/drawing/2014/main" val="10004"/>
                  </a:ext>
                </a:extLst>
              </a:tr>
              <a:tr h="396359">
                <a:tc>
                  <a:txBody>
                    <a:bodyPr/>
                    <a:lstStyle/>
                    <a:p>
                      <a:pPr>
                        <a:spcAft>
                          <a:spcPts val="600"/>
                        </a:spcAft>
                        <a:defRPr/>
                      </a:pPr>
                      <a:r>
                        <a:rPr lang="de-DE" sz="1600" b="1" dirty="0">
                          <a:latin typeface="Aptos" panose="020B0004020202020204" pitchFamily="34" charset="0"/>
                        </a:rPr>
                        <a:t>16 - 19</a:t>
                      </a:r>
                      <a:endParaRPr sz="1600" b="1" dirty="0">
                        <a:latin typeface="Aptos" panose="020B0004020202020204" pitchFamily="34" charset="0"/>
                      </a:endParaRPr>
                    </a:p>
                  </a:txBody>
                  <a:tcPr/>
                </a:tc>
                <a:tc>
                  <a:txBody>
                    <a:bodyPr/>
                    <a:lstStyle/>
                    <a:p>
                      <a:pPr>
                        <a:spcAft>
                          <a:spcPts val="600"/>
                        </a:spcAft>
                      </a:pPr>
                      <a:r>
                        <a:rPr lang="de-DE" sz="1600" b="1" dirty="0">
                          <a:latin typeface="Aptos" panose="020B0004020202020204"/>
                        </a:rPr>
                        <a:t>Unterrichtseinheit 4:</a:t>
                      </a:r>
                    </a:p>
                    <a:p>
                      <a:pPr>
                        <a:spcAft>
                          <a:spcPts val="600"/>
                        </a:spcAft>
                      </a:pPr>
                      <a:r>
                        <a:rPr lang="de-DE" sz="1600" b="0" dirty="0">
                          <a:latin typeface="Aptos" panose="020B0004020202020204"/>
                        </a:rPr>
                        <a:t>Nachgestaltung</a:t>
                      </a:r>
                    </a:p>
                  </a:txBody>
                  <a:tcPr/>
                </a:tc>
                <a:tc>
                  <a:txBody>
                    <a:bodyPr/>
                    <a:lstStyle/>
                    <a:p>
                      <a:pPr>
                        <a:spcAft>
                          <a:spcPts val="600"/>
                        </a:spcAft>
                        <a:defRPr/>
                      </a:pPr>
                      <a:r>
                        <a:rPr lang="de-DE" sz="1600" dirty="0">
                          <a:latin typeface="Aptos" panose="020B0004020202020204" pitchFamily="34" charset="0"/>
                        </a:rPr>
                        <a:t>Erlernen eines vorgegebenen Bewegungsablaufs. Darstellung des Bewegungsablaufs mit Erklärungen zu den einzelnen Schritten sowie QR-Code zu Lernspielvideo.</a:t>
                      </a:r>
                    </a:p>
                  </a:txBody>
                  <a:tcPr/>
                </a:tc>
                <a:extLst>
                  <a:ext uri="{0D108BD9-81ED-4DB2-BD59-A6C34878D82A}">
                    <a16:rowId xmlns:a16="http://schemas.microsoft.com/office/drawing/2014/main" val="1499808882"/>
                  </a:ext>
                </a:extLst>
              </a:tr>
              <a:tr h="648072">
                <a:tc>
                  <a:txBody>
                    <a:bodyPr/>
                    <a:lstStyle/>
                    <a:p>
                      <a:pPr>
                        <a:spcAft>
                          <a:spcPts val="600"/>
                        </a:spcAft>
                        <a:defRPr/>
                      </a:pPr>
                      <a:r>
                        <a:rPr lang="de-DE" sz="1600" b="1" dirty="0">
                          <a:latin typeface="Aptos" panose="020B0004020202020204" pitchFamily="34" charset="0"/>
                        </a:rPr>
                        <a:t>20 – 22</a:t>
                      </a:r>
                      <a:endParaRPr sz="1600" b="1" dirty="0">
                        <a:latin typeface="Aptos" panose="020B0004020202020204" pitchFamily="34" charset="0"/>
                      </a:endParaRPr>
                    </a:p>
                  </a:txBody>
                  <a:tcPr/>
                </a:tc>
                <a:tc>
                  <a:txBody>
                    <a:bodyPr/>
                    <a:lstStyle/>
                    <a:p>
                      <a:pPr>
                        <a:spcAft>
                          <a:spcPts val="600"/>
                        </a:spcAft>
                      </a:pPr>
                      <a:r>
                        <a:rPr lang="de-DE" sz="1600" b="1" dirty="0">
                          <a:latin typeface="Aptos" panose="020B0004020202020204"/>
                        </a:rPr>
                        <a:t>Unterrichtseinheit 5-6:</a:t>
                      </a:r>
                    </a:p>
                    <a:p>
                      <a:pPr>
                        <a:spcAft>
                          <a:spcPts val="600"/>
                        </a:spcAft>
                      </a:pPr>
                      <a:r>
                        <a:rPr lang="de-DE" sz="1600" b="0" dirty="0">
                          <a:latin typeface="Aptos" panose="020B0004020202020204"/>
                        </a:rPr>
                        <a:t>Umgestaltung </a:t>
                      </a:r>
                      <a:r>
                        <a:rPr lang="de-DE" sz="1600" b="0">
                          <a:latin typeface="Aptos" panose="020B0004020202020204"/>
                        </a:rPr>
                        <a:t>und Präsentation</a:t>
                      </a:r>
                      <a:endParaRPr lang="de-DE" sz="1600" b="0" dirty="0">
                        <a:latin typeface="Aptos" panose="020B0004020202020204"/>
                      </a:endParaRPr>
                    </a:p>
                  </a:txBody>
                  <a:tcPr/>
                </a:tc>
                <a:tc>
                  <a:txBody>
                    <a:bodyPr/>
                    <a:lstStyle/>
                    <a:p>
                      <a:pPr>
                        <a:spcAft>
                          <a:spcPts val="600"/>
                        </a:spcAft>
                        <a:defRPr/>
                      </a:pPr>
                      <a:r>
                        <a:rPr lang="de-DE" sz="1600" dirty="0">
                          <a:latin typeface="Aptos" panose="020B0004020202020204" pitchFamily="34" charset="0"/>
                        </a:rPr>
                        <a:t>Aufgaben zur Umgestaltung in Kleingruppen sowie Übersicht der Formationsmöglichkeiten als Gruppe im Raum</a:t>
                      </a:r>
                    </a:p>
                  </a:txBody>
                  <a:tcPr/>
                </a:tc>
                <a:extLst>
                  <a:ext uri="{0D108BD9-81ED-4DB2-BD59-A6C34878D82A}">
                    <a16:rowId xmlns:a16="http://schemas.microsoft.com/office/drawing/2014/main" val="1032742127"/>
                  </a:ext>
                </a:extLst>
              </a:tr>
            </a:tbl>
          </a:graphicData>
        </a:graphic>
      </p:graphicFrame>
      <p:sp>
        <p:nvSpPr>
          <p:cNvPr id="11" name="Ellipse 10">
            <a:extLst>
              <a:ext uri="{FF2B5EF4-FFF2-40B4-BE49-F238E27FC236}">
                <a16:creationId xmlns:a16="http://schemas.microsoft.com/office/drawing/2014/main" id="{32042314-9D41-479F-BE56-FD51E4BFB675}"/>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2" name="Grafik 11">
            <a:extLst>
              <a:ext uri="{FF2B5EF4-FFF2-40B4-BE49-F238E27FC236}">
                <a16:creationId xmlns:a16="http://schemas.microsoft.com/office/drawing/2014/main" id="{CE408D04-AEC7-4715-81CD-914D35CC83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1854146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5D44F-ECCA-2046-9AA2-236C59AC7762}"/>
            </a:ext>
          </a:extLst>
        </p:cNvPr>
        <p:cNvGrpSpPr/>
        <p:nvPr/>
      </p:nvGrpSpPr>
      <p:grpSpPr>
        <a:xfrm>
          <a:off x="0" y="0"/>
          <a:ext cx="0" cy="0"/>
          <a:chOff x="0" y="0"/>
          <a:chExt cx="0" cy="0"/>
        </a:xfrm>
      </p:grpSpPr>
      <p:sp>
        <p:nvSpPr>
          <p:cNvPr id="9" name="Rechteck 8">
            <a:extLst>
              <a:ext uri="{FF2B5EF4-FFF2-40B4-BE49-F238E27FC236}">
                <a16:creationId xmlns:a16="http://schemas.microsoft.com/office/drawing/2014/main" id="{407727EA-1245-B253-1B4D-7E946BCBEF21}"/>
              </a:ext>
            </a:extLst>
          </p:cNvPr>
          <p:cNvSpPr/>
          <p:nvPr/>
        </p:nvSpPr>
        <p:spPr bwMode="auto">
          <a:xfrm>
            <a:off x="3141247" y="0"/>
            <a:ext cx="9048328" cy="614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 name="Grafik 10" descr="Ein Bild, das Text, Screenshot, Schrift, Reihe enthält.&#10;&#10;KI-generierte Inhalte können fehlerhaft sein.">
            <a:extLst>
              <a:ext uri="{FF2B5EF4-FFF2-40B4-BE49-F238E27FC236}">
                <a16:creationId xmlns:a16="http://schemas.microsoft.com/office/drawing/2014/main" id="{BEE75CC9-E6D3-55B9-D9B4-EC5F0557D1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2675" y="1191133"/>
            <a:ext cx="8366649" cy="4729436"/>
          </a:xfrm>
          <a:prstGeom prst="rect">
            <a:avLst/>
          </a:prstGeom>
        </p:spPr>
      </p:pic>
      <p:pic>
        <p:nvPicPr>
          <p:cNvPr id="14" name="Grafik 13">
            <a:extLst>
              <a:ext uri="{FF2B5EF4-FFF2-40B4-BE49-F238E27FC236}">
                <a16:creationId xmlns:a16="http://schemas.microsoft.com/office/drawing/2014/main" id="{AAB98CC7-F49C-2968-F1AE-D75FF6999303}"/>
              </a:ext>
            </a:extLst>
          </p:cNvPr>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579743" y="4725144"/>
            <a:ext cx="1447050" cy="1447050"/>
          </a:xfrm>
          <a:prstGeom prst="rect">
            <a:avLst/>
          </a:prstGeom>
        </p:spPr>
      </p:pic>
      <p:sp>
        <p:nvSpPr>
          <p:cNvPr id="3" name="Titel 1">
            <a:extLst>
              <a:ext uri="{FF2B5EF4-FFF2-40B4-BE49-F238E27FC236}">
                <a16:creationId xmlns:a16="http://schemas.microsoft.com/office/drawing/2014/main" id="{193FCCA3-FB20-3797-E158-1C94A2663326}"/>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Gestaltungskriterium Raum	Formationen	</a:t>
            </a:r>
          </a:p>
        </p:txBody>
      </p:sp>
      <p:sp>
        <p:nvSpPr>
          <p:cNvPr id="7" name="Textfeld 6">
            <a:extLst>
              <a:ext uri="{FF2B5EF4-FFF2-40B4-BE49-F238E27FC236}">
                <a16:creationId xmlns:a16="http://schemas.microsoft.com/office/drawing/2014/main" id="{56A8E2A3-4A8D-6CAC-10F0-AD75A1E2CBE7}"/>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22</a:t>
            </a:r>
            <a:endParaRPr b="1" dirty="0"/>
          </a:p>
        </p:txBody>
      </p:sp>
      <p:sp>
        <p:nvSpPr>
          <p:cNvPr id="5" name="Ellipse 4">
            <a:extLst>
              <a:ext uri="{FF2B5EF4-FFF2-40B4-BE49-F238E27FC236}">
                <a16:creationId xmlns:a16="http://schemas.microsoft.com/office/drawing/2014/main" id="{8E45B940-A153-E8BF-607B-C9D1CFCD26F2}"/>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6BD57105-9893-7558-DE6E-5F9E366976B0}"/>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pic>
        <p:nvPicPr>
          <p:cNvPr id="12" name="Grafik 11">
            <a:extLst>
              <a:ext uri="{FF2B5EF4-FFF2-40B4-BE49-F238E27FC236}">
                <a16:creationId xmlns:a16="http://schemas.microsoft.com/office/drawing/2014/main" id="{D16E6055-42A3-44EC-9B8E-820490E8FE0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extLst>
      <p:ext uri="{BB962C8B-B14F-4D97-AF65-F5344CB8AC3E}">
        <p14:creationId xmlns:p14="http://schemas.microsoft.com/office/powerpoint/2010/main" val="40150409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1" t="-2491" r="4963" b="305"/>
          <a:stretch/>
        </p:blipFill>
        <p:spPr bwMode="auto">
          <a:xfrm>
            <a:off x="7317612" y="-171400"/>
            <a:ext cx="4899068" cy="7029400"/>
          </a:xfrm>
          <a:prstGeom prst="rect">
            <a:avLst/>
          </a:prstGeom>
        </p:spPr>
      </p:pic>
      <p:sp>
        <p:nvSpPr>
          <p:cNvPr id="9" name="Ellipse 8">
            <a:extLst>
              <a:ext uri="{FF2B5EF4-FFF2-40B4-BE49-F238E27FC236}">
                <a16:creationId xmlns:a16="http://schemas.microsoft.com/office/drawing/2014/main" id="{8742D29D-9F93-48A5-85E6-E40DE43A271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Textfeld 10">
            <a:extLst>
              <a:ext uri="{FF2B5EF4-FFF2-40B4-BE49-F238E27FC236}">
                <a16:creationId xmlns:a16="http://schemas.microsoft.com/office/drawing/2014/main" id="{2E1CAF28-10AA-49CA-8102-1EFD33E4DA71}"/>
              </a:ext>
            </a:extLst>
          </p:cNvPr>
          <p:cNvSpPr txBox="1"/>
          <p:nvPr/>
        </p:nvSpPr>
        <p:spPr>
          <a:xfrm>
            <a:off x="3659465" y="746044"/>
            <a:ext cx="3709670" cy="923330"/>
          </a:xfrm>
          <a:prstGeom prst="rect">
            <a:avLst/>
          </a:prstGeom>
          <a:noFill/>
        </p:spPr>
        <p:txBody>
          <a:bodyPr wrap="square">
            <a:spAutoFit/>
          </a:bodyPr>
          <a:lstStyle/>
          <a:p>
            <a:r>
              <a:rPr kumimoji="0" lang="de-DE" sz="5400" b="1" i="0" u="none" strike="noStrike" kern="0" cap="none" spc="0" normalizeH="0" baseline="0" noProof="0" dirty="0">
                <a:ln>
                  <a:noFill/>
                </a:ln>
                <a:solidFill>
                  <a:prstClr val="black"/>
                </a:solidFill>
                <a:effectLst/>
                <a:uLnTx/>
                <a:uFillTx/>
                <a:latin typeface="Aptos"/>
                <a:ea typeface="+mj-ea"/>
                <a:cs typeface="+mj-cs"/>
              </a:rPr>
              <a:t>Impressum</a:t>
            </a:r>
            <a:endParaRPr lang="de-DE" sz="5400" dirty="0"/>
          </a:p>
        </p:txBody>
      </p:sp>
      <p:pic>
        <p:nvPicPr>
          <p:cNvPr id="17" name="Grafik 16">
            <a:extLst>
              <a:ext uri="{FF2B5EF4-FFF2-40B4-BE49-F238E27FC236}">
                <a16:creationId xmlns:a16="http://schemas.microsoft.com/office/drawing/2014/main" id="{48FA5A0B-7254-4E18-91B2-254F59BEBC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408" y="116632"/>
            <a:ext cx="2746248" cy="1258824"/>
          </a:xfrm>
          <a:prstGeom prst="rect">
            <a:avLst/>
          </a:prstGeom>
        </p:spPr>
      </p:pic>
      <p:sp>
        <p:nvSpPr>
          <p:cNvPr id="2" name="Textfeld 1">
            <a:extLst>
              <a:ext uri="{FF2B5EF4-FFF2-40B4-BE49-F238E27FC236}">
                <a16:creationId xmlns:a16="http://schemas.microsoft.com/office/drawing/2014/main" id="{F7E1F8E1-595B-48F9-82E2-AAC2EE0BC2D9}"/>
              </a:ext>
            </a:extLst>
          </p:cNvPr>
          <p:cNvSpPr txBox="1"/>
          <p:nvPr/>
        </p:nvSpPr>
        <p:spPr>
          <a:xfrm>
            <a:off x="689095" y="1815258"/>
            <a:ext cx="3760966" cy="2308324"/>
          </a:xfrm>
          <a:prstGeom prst="rect">
            <a:avLst/>
          </a:prstGeom>
          <a:noFill/>
        </p:spPr>
        <p:txBody>
          <a:bodyPr wrap="none" rtlCol="0">
            <a:spAutoFit/>
          </a:bodyPr>
          <a:lstStyle/>
          <a:p>
            <a:r>
              <a:rPr lang="de-DE" b="1" dirty="0"/>
              <a:t>Urheberinnen dieser Lehrkonzeption:</a:t>
            </a:r>
          </a:p>
          <a:p>
            <a:br>
              <a:rPr lang="de-DE" b="1" dirty="0"/>
            </a:br>
            <a:r>
              <a:rPr lang="de-DE" dirty="0"/>
              <a:t>Univ.-Prof. Dr. Claudia Steinberg</a:t>
            </a:r>
            <a:br>
              <a:rPr lang="de-DE" dirty="0"/>
            </a:br>
            <a:r>
              <a:rPr lang="de-DE" dirty="0"/>
              <a:t>Jana Heimes</a:t>
            </a:r>
          </a:p>
          <a:p>
            <a:r>
              <a:rPr lang="de-DE" dirty="0"/>
              <a:t>Dr. Stephani </a:t>
            </a:r>
            <a:r>
              <a:rPr lang="de-DE" dirty="0" err="1"/>
              <a:t>Howahl</a:t>
            </a:r>
            <a:br>
              <a:rPr lang="de-DE" dirty="0"/>
            </a:br>
            <a:r>
              <a:rPr lang="de-DE" dirty="0"/>
              <a:t>Rachel </a:t>
            </a:r>
            <a:r>
              <a:rPr lang="de-DE" dirty="0" err="1"/>
              <a:t>Wittschier</a:t>
            </a:r>
            <a:br>
              <a:rPr lang="de-DE" dirty="0"/>
            </a:br>
            <a:r>
              <a:rPr lang="de-DE" dirty="0"/>
              <a:t>Ronja </a:t>
            </a:r>
            <a:r>
              <a:rPr lang="de-DE" dirty="0" err="1"/>
              <a:t>Frizen</a:t>
            </a:r>
            <a:br>
              <a:rPr lang="de-DE" dirty="0"/>
            </a:br>
            <a:r>
              <a:rPr lang="de-DE" dirty="0"/>
              <a:t>Helena Miko</a:t>
            </a:r>
          </a:p>
        </p:txBody>
      </p:sp>
      <p:pic>
        <p:nvPicPr>
          <p:cNvPr id="14" name="Grafik 13">
            <a:extLst>
              <a:ext uri="{FF2B5EF4-FFF2-40B4-BE49-F238E27FC236}">
                <a16:creationId xmlns:a16="http://schemas.microsoft.com/office/drawing/2014/main" id="{F0C7AA18-553D-4F7B-AFFD-BF446B563D8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pic>
        <p:nvPicPr>
          <p:cNvPr id="12" name="Grafik 11">
            <a:extLst>
              <a:ext uri="{FF2B5EF4-FFF2-40B4-BE49-F238E27FC236}">
                <a16:creationId xmlns:a16="http://schemas.microsoft.com/office/drawing/2014/main" id="{3E24D33E-66F2-47EB-BBA4-AE542CA555C2}"/>
              </a:ext>
            </a:extLst>
          </p:cNvPr>
          <p:cNvPicPr>
            <a:picLocks noChangeAspect="1"/>
          </p:cNvPicPr>
          <p:nvPr/>
        </p:nvPicPr>
        <p:blipFill>
          <a:blip r:embed="rId6">
            <a:extLst>
              <a:ext uri="{96DAC541-7B7A-43D3-8B79-37D633B846F1}">
                <asvg:svgBlip xmlns:asvg="http://schemas.microsoft.com/office/drawing/2016/SVG/main" r:embed="rId7"/>
              </a:ext>
            </a:extLst>
          </a:blip>
          <a:stretch/>
        </p:blipFill>
        <p:spPr bwMode="auto">
          <a:xfrm>
            <a:off x="7714306" y="5941922"/>
            <a:ext cx="2708580" cy="608671"/>
          </a:xfrm>
          <a:prstGeom prst="rect">
            <a:avLst/>
          </a:prstGeom>
        </p:spPr>
      </p:pic>
      <p:pic>
        <p:nvPicPr>
          <p:cNvPr id="15" name="Grafik 14">
            <a:extLst>
              <a:ext uri="{FF2B5EF4-FFF2-40B4-BE49-F238E27FC236}">
                <a16:creationId xmlns:a16="http://schemas.microsoft.com/office/drawing/2014/main" id="{0C2E1AB8-F38F-4E49-9A7E-822D08C248A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04242" y="5966007"/>
            <a:ext cx="2386584" cy="734568"/>
          </a:xfrm>
          <a:prstGeom prst="rect">
            <a:avLst/>
          </a:prstGeom>
        </p:spPr>
      </p:pic>
      <p:pic>
        <p:nvPicPr>
          <p:cNvPr id="16" name="Picture 2">
            <a:extLst>
              <a:ext uri="{FF2B5EF4-FFF2-40B4-BE49-F238E27FC236}">
                <a16:creationId xmlns:a16="http://schemas.microsoft.com/office/drawing/2014/main" id="{F36F2815-C652-4AAA-BFF5-6EE7FF88BCED}"/>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443826" y="5981245"/>
            <a:ext cx="2862043" cy="734568"/>
          </a:xfrm>
          <a:prstGeom prst="rect">
            <a:avLst/>
          </a:prstGeom>
          <a:noFill/>
          <a:extLst>
            <a:ext uri="{909E8E84-426E-40DD-AFC4-6F175D3DCCD1}">
              <a14:hiddenFill xmlns:a14="http://schemas.microsoft.com/office/drawing/2010/main">
                <a:solidFill>
                  <a:srgbClr val="FFFFFF"/>
                </a:solidFill>
              </a14:hiddenFill>
            </a:ext>
          </a:extLst>
        </p:spPr>
      </p:pic>
      <p:pic>
        <p:nvPicPr>
          <p:cNvPr id="18" name="Grafik 17">
            <a:extLst>
              <a:ext uri="{FF2B5EF4-FFF2-40B4-BE49-F238E27FC236}">
                <a16:creationId xmlns:a16="http://schemas.microsoft.com/office/drawing/2014/main" id="{9F84B743-9E87-4AED-8D9F-A6ED2EBBB0B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548537" y="5884649"/>
            <a:ext cx="1636417" cy="873446"/>
          </a:xfrm>
          <a:prstGeom prst="rect">
            <a:avLst/>
          </a:prstGeom>
        </p:spPr>
      </p:pic>
      <p:sp>
        <p:nvSpPr>
          <p:cNvPr id="13" name="Textfeld 14">
            <a:extLst>
              <a:ext uri="{FF2B5EF4-FFF2-40B4-BE49-F238E27FC236}">
                <a16:creationId xmlns:a16="http://schemas.microsoft.com/office/drawing/2014/main" id="{D3FB4B7A-3131-41AC-BB3B-8B1DAA46A1BB}"/>
              </a:ext>
            </a:extLst>
          </p:cNvPr>
          <p:cNvSpPr txBox="1"/>
          <p:nvPr/>
        </p:nvSpPr>
        <p:spPr>
          <a:xfrm>
            <a:off x="694417" y="4400302"/>
            <a:ext cx="6213373" cy="1273747"/>
          </a:xfrm>
          <a:prstGeom prst="rect">
            <a:avLst/>
          </a:prstGeom>
          <a:noFill/>
        </p:spPr>
        <p:txBody>
          <a:bodyPr wrap="squar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Das Fortbildungs- und Unterrichtskonzept „VR Move - Leiblich-immersive 3D-Raumerfahrung für Bewegungsgestaltung im Bereich „Gestalten, Tanzen, Darstellen“ im Sportunterricht“ und die zugehörigen Materialien sind lizensiert unter der Creative Commons Namensnennung 4.0 International Lizenz (CC BY 4.0): </a:t>
            </a:r>
            <a:r>
              <a:rPr lang="de-DE"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1"/>
              </a:rPr>
              <a:t>https://creativecommons.org/licenses/by/4.0/deed.de</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Sie dürfen Inhalte daraus nutzen, vervielfältigen, verbreiten und bearbeiten, sofern Sie die </a:t>
            </a:r>
            <a:r>
              <a:rPr lang="de-DE" sz="1100" dirty="0" err="1">
                <a:effectLst/>
                <a:latin typeface="Calibri" panose="020F0502020204030204" pitchFamily="34" charset="0"/>
                <a:ea typeface="Calibri" panose="020F0502020204030204" pitchFamily="34" charset="0"/>
                <a:cs typeface="Times New Roman" panose="02020603050405020304" pitchFamily="18" charset="0"/>
              </a:rPr>
              <a:t>Urheber:innen</a:t>
            </a:r>
            <a:r>
              <a:rPr lang="de-DE" sz="1100" dirty="0">
                <a:effectLst/>
                <a:latin typeface="Calibri" panose="020F0502020204030204" pitchFamily="34" charset="0"/>
                <a:ea typeface="Calibri" panose="020F0502020204030204" pitchFamily="34" charset="0"/>
                <a:cs typeface="Times New Roman" panose="02020603050405020304" pitchFamily="18" charset="0"/>
              </a:rPr>
              <a:t> und die Quelle nennen. Veränderungen müssen kenntlich gemacht werden. </a:t>
            </a:r>
          </a:p>
        </p:txBody>
      </p:sp>
    </p:spTree>
    <p:extLst>
      <p:ext uri="{BB962C8B-B14F-4D97-AF65-F5344CB8AC3E}">
        <p14:creationId xmlns:p14="http://schemas.microsoft.com/office/powerpoint/2010/main" val="508973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B92610E9-D7D2-4E2E-A17F-CDD40B8FDEE0}"/>
              </a:ext>
            </a:extLst>
          </p:cNvPr>
          <p:cNvSpPr/>
          <p:nvPr/>
        </p:nvSpPr>
        <p:spPr>
          <a:xfrm>
            <a:off x="2639616" y="908720"/>
            <a:ext cx="2880320" cy="3046988"/>
          </a:xfrm>
          <a:prstGeom prst="rect">
            <a:avLst/>
          </a:prstGeom>
          <a:solidFill>
            <a:srgbClr val="FF98FF"/>
          </a:solidFill>
        </p:spPr>
        <p:txBody>
          <a:bodyPr wrap="square">
            <a:spAutoFit/>
          </a:bodyPr>
          <a:lstStyle/>
          <a:p>
            <a:r>
              <a:rPr lang="de-DE" sz="2400" b="1" dirty="0">
                <a:latin typeface="Aptos" panose="020B0004020202020204"/>
              </a:rPr>
              <a:t>Einführung</a:t>
            </a:r>
          </a:p>
          <a:p>
            <a:endParaRPr lang="de-DE" sz="2400" b="1" dirty="0">
              <a:latin typeface="Aptos" panose="020B0004020202020204"/>
            </a:endParaRPr>
          </a:p>
          <a:p>
            <a:r>
              <a:rPr lang="de-DE" sz="2400" b="1" dirty="0">
                <a:latin typeface="Aptos" panose="020B0004020202020204"/>
              </a:rPr>
              <a:t>Virtual Reality (VR)</a:t>
            </a:r>
          </a:p>
          <a:p>
            <a:endParaRPr lang="de-DE" sz="2400" b="1" dirty="0">
              <a:latin typeface="Aptos" panose="020B0004020202020204"/>
            </a:endParaRPr>
          </a:p>
          <a:p>
            <a:r>
              <a:rPr lang="de-DE" sz="2400" b="1" dirty="0">
                <a:latin typeface="Aptos" panose="020B0004020202020204"/>
              </a:rPr>
              <a:t>Gestaltungskriterium </a:t>
            </a:r>
          </a:p>
          <a:p>
            <a:r>
              <a:rPr lang="de-DE" sz="2400" b="1" dirty="0">
                <a:latin typeface="Aptos" panose="020B0004020202020204"/>
              </a:rPr>
              <a:t>Raum</a:t>
            </a:r>
          </a:p>
          <a:p>
            <a:endParaRPr lang="de-DE" sz="2400" b="1" dirty="0">
              <a:latin typeface="Aptos" panose="020B0004020202020204"/>
            </a:endParaRPr>
          </a:p>
          <a:p>
            <a:r>
              <a:rPr lang="de-DE" sz="2400" b="1" dirty="0">
                <a:latin typeface="Aptos" panose="020B0004020202020204"/>
              </a:rPr>
              <a:t>Raumwege</a:t>
            </a:r>
          </a:p>
        </p:txBody>
      </p:sp>
      <p:pic>
        <p:nvPicPr>
          <p:cNvPr id="5" name="Grafik 4">
            <a:extLst>
              <a:ext uri="{FF2B5EF4-FFF2-40B4-BE49-F238E27FC236}">
                <a16:creationId xmlns:a16="http://schemas.microsoft.com/office/drawing/2014/main" id="{8A8EF221-6D0E-46DA-9A9F-204755CCAE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005" b="17247"/>
          <a:stretch/>
        </p:blipFill>
        <p:spPr>
          <a:xfrm>
            <a:off x="6456040" y="908720"/>
            <a:ext cx="3857625" cy="4783214"/>
          </a:xfrm>
          <a:prstGeom prst="rect">
            <a:avLst/>
          </a:prstGeom>
        </p:spPr>
      </p:pic>
      <p:sp>
        <p:nvSpPr>
          <p:cNvPr id="6" name="Rechteck 5">
            <a:extLst>
              <a:ext uri="{FF2B5EF4-FFF2-40B4-BE49-F238E27FC236}">
                <a16:creationId xmlns:a16="http://schemas.microsoft.com/office/drawing/2014/main" id="{0711F0A0-2CCD-4F69-9EF1-54A75542BFC3}"/>
              </a:ext>
            </a:extLst>
          </p:cNvPr>
          <p:cNvSpPr/>
          <p:nvPr/>
        </p:nvSpPr>
        <p:spPr bwMode="auto">
          <a:xfrm>
            <a:off x="0" y="6309320"/>
            <a:ext cx="12192000" cy="5486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feld 6">
            <a:extLst>
              <a:ext uri="{FF2B5EF4-FFF2-40B4-BE49-F238E27FC236}">
                <a16:creationId xmlns:a16="http://schemas.microsoft.com/office/drawing/2014/main" id="{6EBCF10D-B772-46E5-A607-A4DFC9405C28}"/>
              </a:ext>
            </a:extLst>
          </p:cNvPr>
          <p:cNvSpPr txBox="1"/>
          <p:nvPr/>
        </p:nvSpPr>
        <p:spPr bwMode="auto">
          <a:xfrm>
            <a:off x="0" y="6291272"/>
            <a:ext cx="12192000" cy="584775"/>
          </a:xfrm>
          <a:prstGeom prst="rect">
            <a:avLst/>
          </a:prstGeom>
          <a:noFill/>
        </p:spPr>
        <p:txBody>
          <a:bodyPr wrap="square" rtlCol="0">
            <a:spAutoFit/>
          </a:bodyPr>
          <a:lstStyle/>
          <a:p>
            <a:r>
              <a:rPr lang="de-DE" sz="3200" b="1" dirty="0">
                <a:latin typeface="Aptos" panose="020B0004020202020204"/>
              </a:rPr>
              <a:t>		VR Move 		Unterrichtseinheit 1			Karten 1-6</a:t>
            </a:r>
          </a:p>
        </p:txBody>
      </p:sp>
      <p:sp>
        <p:nvSpPr>
          <p:cNvPr id="9" name="Ellipse 8">
            <a:extLst>
              <a:ext uri="{FF2B5EF4-FFF2-40B4-BE49-F238E27FC236}">
                <a16:creationId xmlns:a16="http://schemas.microsoft.com/office/drawing/2014/main" id="{27C786E9-B6CE-462B-9655-14FB35AA1921}"/>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a:extLst>
              <a:ext uri="{FF2B5EF4-FFF2-40B4-BE49-F238E27FC236}">
                <a16:creationId xmlns:a16="http://schemas.microsoft.com/office/drawing/2014/main" id="{4313F9D1-E704-4F62-B38B-7E132211E3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742086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308B4141-5015-FE35-262C-93B675D818F4}"/>
            </a:ext>
          </a:extLst>
        </p:cNvPr>
        <p:cNvGrpSpPr/>
        <p:nvPr/>
      </p:nvGrpSpPr>
      <p:grpSpPr bwMode="auto">
        <a:xfrm>
          <a:off x="0" y="0"/>
          <a:ext cx="0" cy="0"/>
          <a:chOff x="0" y="0"/>
          <a:chExt cx="0" cy="0"/>
        </a:xfrm>
      </p:grpSpPr>
      <p:sp>
        <p:nvSpPr>
          <p:cNvPr id="4" name="Titel 3">
            <a:extLst>
              <a:ext uri="{FF2B5EF4-FFF2-40B4-BE49-F238E27FC236}">
                <a16:creationId xmlns:a16="http://schemas.microsoft.com/office/drawing/2014/main" id="{826B277D-C78A-8F12-77DC-EF2BF712C495}"/>
              </a:ext>
            </a:extLst>
          </p:cNvPr>
          <p:cNvSpPr>
            <a:spLocks noGrp="1"/>
          </p:cNvSpPr>
          <p:nvPr>
            <p:ph type="ctrTitle" idx="4294967295"/>
          </p:nvPr>
        </p:nvSpPr>
        <p:spPr bwMode="auto">
          <a:xfrm>
            <a:off x="3162534" y="1246345"/>
            <a:ext cx="8622095" cy="3861429"/>
          </a:xfrm>
          <a:solidFill>
            <a:schemeClr val="bg1"/>
          </a:solidFill>
          <a:ln w="28575">
            <a:noFill/>
          </a:ln>
        </p:spPr>
        <p:txBody>
          <a:bodyPr/>
          <a:lstStyle/>
          <a:p>
            <a:pPr>
              <a:spcBef>
                <a:spcPts val="600"/>
              </a:spcBef>
              <a:spcAft>
                <a:spcPts val="800"/>
              </a:spcAft>
            </a:pPr>
            <a:r>
              <a:rPr lang="de-DE" sz="1800" dirty="0">
                <a:solidFill>
                  <a:srgbClr val="000000"/>
                </a:solidFill>
                <a:latin typeface="Aptos" panose="020B0004020202020204" pitchFamily="34" charset="0"/>
              </a:rPr>
              <a:t>Erkundet mit Hilfe der Technikanleitung</a:t>
            </a:r>
            <a:r>
              <a:rPr lang="de-DE" sz="1800" i="1" dirty="0">
                <a:solidFill>
                  <a:srgbClr val="000000"/>
                </a:solidFill>
                <a:latin typeface="Aptos" panose="020B0004020202020204" pitchFamily="34" charset="0"/>
              </a:rPr>
              <a:t>,</a:t>
            </a:r>
            <a:r>
              <a:rPr lang="de-DE" sz="1800" dirty="0">
                <a:solidFill>
                  <a:srgbClr val="000000"/>
                </a:solidFill>
                <a:latin typeface="Aptos" panose="020B0004020202020204" pitchFamily="34" charset="0"/>
              </a:rPr>
              <a:t> zu zweit, die Funktionen der App </a:t>
            </a:r>
            <a:r>
              <a:rPr lang="de-DE" sz="1800" i="1" dirty="0">
                <a:solidFill>
                  <a:srgbClr val="000000"/>
                </a:solidFill>
                <a:latin typeface="Aptos" panose="020B0004020202020204" pitchFamily="34" charset="0"/>
              </a:rPr>
              <a:t>Open Brush</a:t>
            </a:r>
            <a:r>
              <a:rPr lang="de-DE" sz="1800" dirty="0">
                <a:solidFill>
                  <a:srgbClr val="000000"/>
                </a:solidFill>
                <a:latin typeface="Aptos" panose="020B0004020202020204" pitchFamily="34" charset="0"/>
              </a:rPr>
              <a:t>. Dafür wechselt ihr euch gleich mit der VR-Brille ab. Entscheidet wer von euch A und wer B ist. </a:t>
            </a:r>
            <a:br>
              <a:rPr lang="de-DE" sz="1800" b="1"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b="1" u="sng" dirty="0">
                <a:solidFill>
                  <a:srgbClr val="000000"/>
                </a:solidFill>
                <a:latin typeface="Aptos" panose="020B0004020202020204" pitchFamily="34" charset="0"/>
              </a:rPr>
              <a:t>Vorgehen:</a:t>
            </a:r>
            <a:r>
              <a:rPr lang="de-DE" sz="1800" b="1" dirty="0">
                <a:solidFill>
                  <a:srgbClr val="000000"/>
                </a:solidFill>
                <a:latin typeface="Aptos" panose="020B0004020202020204" pitchFamily="34" charset="0"/>
              </a:rPr>
              <a:t> 	</a:t>
            </a:r>
            <a:r>
              <a:rPr lang="de-DE" sz="1800" dirty="0">
                <a:solidFill>
                  <a:srgbClr val="000000"/>
                </a:solidFill>
                <a:latin typeface="Aptos" panose="020B0004020202020204" pitchFamily="34" charset="0"/>
              </a:rPr>
              <a:t>Person A setzt die Brille auf. </a:t>
            </a:r>
            <a:br>
              <a:rPr lang="de-DE" sz="1800" dirty="0">
                <a:latin typeface="Aptos" panose="020B0004020202020204" pitchFamily="34" charset="0"/>
              </a:rPr>
            </a:br>
            <a:r>
              <a:rPr lang="de-DE" sz="1800" dirty="0">
                <a:latin typeface="Aptos" panose="020B0004020202020204" pitchFamily="34" charset="0"/>
              </a:rPr>
              <a:t>	     	</a:t>
            </a:r>
            <a:r>
              <a:rPr lang="de-DE" sz="1800" dirty="0">
                <a:solidFill>
                  <a:srgbClr val="000000"/>
                </a:solidFill>
                <a:latin typeface="Aptos" panose="020B0004020202020204" pitchFamily="34" charset="0"/>
              </a:rPr>
              <a:t>Person B leitet mit Hilfe des Infoblattes an, liest die 				Arbeitsaufträge laut vor und passt gut auf Person A auf, da diese 			die reale Umgebung außerhalb der VR-Brille nicht sehen kann.</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b="1" u="sng" dirty="0">
                <a:solidFill>
                  <a:srgbClr val="000000"/>
                </a:solidFill>
                <a:latin typeface="Aptos" panose="020B0004020202020204" pitchFamily="34" charset="0"/>
              </a:rPr>
              <a:t>Aufgabe:</a:t>
            </a:r>
            <a:r>
              <a:rPr lang="de-DE" sz="1800" b="1" dirty="0">
                <a:solidFill>
                  <a:srgbClr val="000000"/>
                </a:solidFill>
                <a:latin typeface="Aptos" panose="020B0004020202020204" pitchFamily="34" charset="0"/>
              </a:rPr>
              <a:t> 	</a:t>
            </a:r>
            <a:r>
              <a:rPr lang="de-DE" sz="1800" dirty="0">
                <a:solidFill>
                  <a:srgbClr val="000000"/>
                </a:solidFill>
                <a:latin typeface="Aptos" panose="020B0004020202020204" pitchFamily="34" charset="0"/>
              </a:rPr>
              <a:t>Findet heraus wie man in der App </a:t>
            </a:r>
            <a:r>
              <a:rPr lang="de-DE" sz="1800" b="1" dirty="0">
                <a:solidFill>
                  <a:srgbClr val="000000"/>
                </a:solidFill>
                <a:latin typeface="Aptos" panose="020B0004020202020204" pitchFamily="34" charset="0"/>
              </a:rPr>
              <a:t>zeichnet, Farben verändert, 			radiert, vergrößert - verkleinert</a:t>
            </a:r>
            <a:r>
              <a:rPr lang="de-DE" sz="1800" dirty="0">
                <a:solidFill>
                  <a:srgbClr val="000000"/>
                </a:solidFill>
                <a:latin typeface="Aptos" panose="020B0004020202020204" pitchFamily="34" charset="0"/>
              </a:rPr>
              <a:t> und den gesamten </a:t>
            </a:r>
            <a:r>
              <a:rPr lang="de-DE" sz="1800" b="1" dirty="0">
                <a:solidFill>
                  <a:srgbClr val="000000"/>
                </a:solidFill>
                <a:latin typeface="Aptos" panose="020B0004020202020204" pitchFamily="34" charset="0"/>
              </a:rPr>
              <a:t>Screen löscht</a:t>
            </a:r>
            <a:r>
              <a:rPr lang="de-DE" sz="1800" dirty="0">
                <a:solidFill>
                  <a:srgbClr val="000000"/>
                </a:solidFill>
                <a:latin typeface="Aptos" panose="020B0004020202020204" pitchFamily="34" charset="0"/>
              </a:rPr>
              <a:t>. </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Tauscht die Brille und wiederholt den Vorgang, sodass ihr beide die App kennengelernt haben.</a:t>
            </a:r>
            <a:endParaRPr lang="de-DE" sz="1800" dirty="0">
              <a:effectLst/>
              <a:latin typeface="Aptos" panose="020B0004020202020204" pitchFamily="34" charset="0"/>
            </a:endParaRPr>
          </a:p>
        </p:txBody>
      </p:sp>
      <p:sp>
        <p:nvSpPr>
          <p:cNvPr id="3" name="Textfeld 2">
            <a:extLst>
              <a:ext uri="{FF2B5EF4-FFF2-40B4-BE49-F238E27FC236}">
                <a16:creationId xmlns:a16="http://schemas.microsoft.com/office/drawing/2014/main" id="{2309839F-8A03-45A4-BFE2-EDFD55A91BB9}"/>
              </a:ext>
            </a:extLst>
          </p:cNvPr>
          <p:cNvSpPr txBox="1"/>
          <p:nvPr/>
        </p:nvSpPr>
        <p:spPr bwMode="auto">
          <a:xfrm>
            <a:off x="3143671" y="5108991"/>
            <a:ext cx="8622089" cy="1200329"/>
          </a:xfrm>
          <a:prstGeom prst="rect">
            <a:avLst/>
          </a:prstGeom>
          <a:solidFill>
            <a:schemeClr val="bg1"/>
          </a:solidFill>
        </p:spPr>
        <p:txBody>
          <a:bodyPr wrap="square" rtlCol="0">
            <a:spAutoFit/>
          </a:bodyPr>
          <a:lstStyle/>
          <a:p>
            <a:endParaRPr lang="de-DE" b="1" dirty="0">
              <a:latin typeface="Aptos" panose="020B0004020202020204" pitchFamily="34" charset="0"/>
            </a:endParaRPr>
          </a:p>
          <a:p>
            <a:r>
              <a:rPr lang="de-DE" b="1" dirty="0">
                <a:latin typeface="Aptos" panose="020B0004020202020204" pitchFamily="34" charset="0"/>
              </a:rPr>
              <a:t>Tipps: </a:t>
            </a:r>
          </a:p>
          <a:p>
            <a:pPr marL="285750" indent="-285750">
              <a:buFont typeface="Arial" panose="020B0604020202020204" pitchFamily="34" charset="0"/>
              <a:buChar char="•"/>
            </a:pPr>
            <a:r>
              <a:rPr lang="de-DE" dirty="0">
                <a:latin typeface="Aptos" panose="020B0004020202020204" pitchFamily="34" charset="0"/>
              </a:rPr>
              <a:t>Setzt euch die VR-Brille so auf, dass ihr möglichst scharf seht. </a:t>
            </a:r>
          </a:p>
          <a:p>
            <a:pPr marL="285750" indent="-285750">
              <a:buFont typeface="Arial" panose="020B0604020202020204" pitchFamily="34" charset="0"/>
              <a:buChar char="•"/>
            </a:pPr>
            <a:r>
              <a:rPr lang="de-DE" dirty="0">
                <a:solidFill>
                  <a:srgbClr val="000000"/>
                </a:solidFill>
                <a:latin typeface="Aptos" panose="020B0004020202020204" pitchFamily="34" charset="0"/>
              </a:rPr>
              <a:t>Wählt 2 verschiedene Farben, damit ihr eure gemalten Striche unterscheiden könnt.</a:t>
            </a:r>
            <a:endParaRPr lang="de-DE" dirty="0"/>
          </a:p>
        </p:txBody>
      </p:sp>
      <p:grpSp>
        <p:nvGrpSpPr>
          <p:cNvPr id="8" name="Gruppieren 7">
            <a:extLst>
              <a:ext uri="{FF2B5EF4-FFF2-40B4-BE49-F238E27FC236}">
                <a16:creationId xmlns:a16="http://schemas.microsoft.com/office/drawing/2014/main" id="{C87FE31D-F771-4709-B316-6E5A9DFA362E}"/>
              </a:ext>
            </a:extLst>
          </p:cNvPr>
          <p:cNvGrpSpPr/>
          <p:nvPr/>
        </p:nvGrpSpPr>
        <p:grpSpPr>
          <a:xfrm>
            <a:off x="551384" y="0"/>
            <a:ext cx="11640616" cy="645958"/>
            <a:chOff x="551384" y="0"/>
            <a:chExt cx="11640616" cy="645958"/>
          </a:xfrm>
        </p:grpSpPr>
        <p:sp>
          <p:nvSpPr>
            <p:cNvPr id="11" name="Rechteck 10">
              <a:extLst>
                <a:ext uri="{FF2B5EF4-FFF2-40B4-BE49-F238E27FC236}">
                  <a16:creationId xmlns:a16="http://schemas.microsoft.com/office/drawing/2014/main" id="{AD7FAC81-F49A-1107-5B18-7D6B3DFAE7BA}"/>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Rechteck 4">
              <a:extLst>
                <a:ext uri="{FF2B5EF4-FFF2-40B4-BE49-F238E27FC236}">
                  <a16:creationId xmlns:a16="http://schemas.microsoft.com/office/drawing/2014/main" id="{ACDD9986-7EC2-4B70-AEEF-955860009369}"/>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13" name="Grafik 12">
            <a:extLst>
              <a:ext uri="{FF2B5EF4-FFF2-40B4-BE49-F238E27FC236}">
                <a16:creationId xmlns:a16="http://schemas.microsoft.com/office/drawing/2014/main" id="{D65EA2A1-3069-46CB-AEA0-0A769A346ECE}"/>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51384" y="1046257"/>
            <a:ext cx="1656180" cy="1656180"/>
          </a:xfrm>
          <a:prstGeom prst="rect">
            <a:avLst/>
          </a:prstGeom>
        </p:spPr>
      </p:pic>
      <p:pic>
        <p:nvPicPr>
          <p:cNvPr id="14" name="Grafik 13">
            <a:extLst>
              <a:ext uri="{FF2B5EF4-FFF2-40B4-BE49-F238E27FC236}">
                <a16:creationId xmlns:a16="http://schemas.microsoft.com/office/drawing/2014/main" id="{11752D4F-5E64-4E89-9185-994F7CF01F74}"/>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703784" y="4229471"/>
            <a:ext cx="1698972" cy="1698972"/>
          </a:xfrm>
          <a:prstGeom prst="rect">
            <a:avLst/>
          </a:prstGeom>
        </p:spPr>
      </p:pic>
      <p:sp>
        <p:nvSpPr>
          <p:cNvPr id="15" name="Textfeld 14">
            <a:extLst>
              <a:ext uri="{FF2B5EF4-FFF2-40B4-BE49-F238E27FC236}">
                <a16:creationId xmlns:a16="http://schemas.microsoft.com/office/drawing/2014/main" id="{EC8DBF0A-6DDA-41D5-8F83-5F2DB3FEF754}"/>
              </a:ext>
            </a:extLst>
          </p:cNvPr>
          <p:cNvSpPr txBox="1"/>
          <p:nvPr/>
        </p:nvSpPr>
        <p:spPr bwMode="auto">
          <a:xfrm>
            <a:off x="11208568" y="6376208"/>
            <a:ext cx="864096" cy="369332"/>
          </a:xfrm>
          <a:prstGeom prst="rect">
            <a:avLst/>
          </a:prstGeom>
          <a:noFill/>
        </p:spPr>
        <p:txBody>
          <a:bodyPr wrap="square" rtlCol="0">
            <a:spAutoFit/>
          </a:bodyPr>
          <a:lstStyle/>
          <a:p>
            <a:r>
              <a:rPr lang="de-DE" b="1" dirty="0"/>
              <a:t>Karte 1 </a:t>
            </a:r>
          </a:p>
        </p:txBody>
      </p:sp>
      <p:sp>
        <p:nvSpPr>
          <p:cNvPr id="17" name="Titel 1">
            <a:extLst>
              <a:ext uri="{FF2B5EF4-FFF2-40B4-BE49-F238E27FC236}">
                <a16:creationId xmlns:a16="http://schemas.microsoft.com/office/drawing/2014/main" id="{184CAB54-E023-44D1-9359-33A89B2894FA}"/>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Einführung 			1/2		     VR + Open Brush</a:t>
            </a:r>
          </a:p>
        </p:txBody>
      </p:sp>
      <p:sp>
        <p:nvSpPr>
          <p:cNvPr id="12" name="Ellipse 11">
            <a:extLst>
              <a:ext uri="{FF2B5EF4-FFF2-40B4-BE49-F238E27FC236}">
                <a16:creationId xmlns:a16="http://schemas.microsoft.com/office/drawing/2014/main" id="{09E056D0-681A-4BA0-992A-EEB82D89D9FC}"/>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8" name="Grafik 17">
            <a:extLst>
              <a:ext uri="{FF2B5EF4-FFF2-40B4-BE49-F238E27FC236}">
                <a16:creationId xmlns:a16="http://schemas.microsoft.com/office/drawing/2014/main" id="{30B72EC0-15D8-4199-B493-DFBF1E5F73A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914019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A8C5E549-335D-BD0D-BEB2-53620A755825}"/>
            </a:ext>
          </a:extLst>
        </p:cNvPr>
        <p:cNvGrpSpPr/>
        <p:nvPr/>
      </p:nvGrpSpPr>
      <p:grpSpPr bwMode="auto">
        <a:xfrm>
          <a:off x="0" y="0"/>
          <a:ext cx="0" cy="0"/>
          <a:chOff x="0" y="0"/>
          <a:chExt cx="0" cy="0"/>
        </a:xfrm>
      </p:grpSpPr>
      <p:graphicFrame>
        <p:nvGraphicFramePr>
          <p:cNvPr id="24" name="Tabelle 23">
            <a:extLst>
              <a:ext uri="{FF2B5EF4-FFF2-40B4-BE49-F238E27FC236}">
                <a16:creationId xmlns:a16="http://schemas.microsoft.com/office/drawing/2014/main" id="{9390BF78-8354-41C6-914C-00AE9A85C299}"/>
              </a:ext>
            </a:extLst>
          </p:cNvPr>
          <p:cNvGraphicFramePr>
            <a:graphicFrameLocks noGrp="1"/>
          </p:cNvGraphicFramePr>
          <p:nvPr/>
        </p:nvGraphicFramePr>
        <p:xfrm>
          <a:off x="973859" y="1268760"/>
          <a:ext cx="5112568" cy="5044850"/>
        </p:xfrm>
        <a:graphic>
          <a:graphicData uri="http://schemas.openxmlformats.org/drawingml/2006/table">
            <a:tbl>
              <a:tblPr firstRow="1" bandRow="1">
                <a:tableStyleId>{5C22544A-7EE6-4342-B048-85BDC9FD1C3A}</a:tableStyleId>
              </a:tblPr>
              <a:tblGrid>
                <a:gridCol w="5112568">
                  <a:extLst>
                    <a:ext uri="{9D8B030D-6E8A-4147-A177-3AD203B41FA5}">
                      <a16:colId xmlns:a16="http://schemas.microsoft.com/office/drawing/2014/main" val="549703487"/>
                    </a:ext>
                  </a:extLst>
                </a:gridCol>
              </a:tblGrid>
              <a:tr h="572950">
                <a:tc>
                  <a:txBody>
                    <a:bodyPr/>
                    <a:lstStyle/>
                    <a:p>
                      <a:pPr algn="ctr"/>
                      <a:r>
                        <a:rPr lang="de-DE" sz="3000" dirty="0">
                          <a:latin typeface="Aptos" panose="020B0004020202020204" pitchFamily="34" charset="0"/>
                        </a:rPr>
                        <a:t>Person A</a:t>
                      </a:r>
                    </a:p>
                  </a:txBody>
                  <a:tcPr/>
                </a:tc>
                <a:extLst>
                  <a:ext uri="{0D108BD9-81ED-4DB2-BD59-A6C34878D82A}">
                    <a16:rowId xmlns:a16="http://schemas.microsoft.com/office/drawing/2014/main" val="1148390099"/>
                  </a:ext>
                </a:extLst>
              </a:tr>
              <a:tr h="831127">
                <a:tc>
                  <a:txBody>
                    <a:bodyPr/>
                    <a:lstStyle/>
                    <a:p>
                      <a:pPr marL="343800" indent="-342900">
                        <a:buAutoNum type="arabicPeriod"/>
                      </a:pPr>
                      <a:r>
                        <a:rPr lang="de-DE" sz="1800" dirty="0">
                          <a:solidFill>
                            <a:schemeClr val="dk1"/>
                          </a:solidFill>
                          <a:effectLst/>
                          <a:latin typeface="+mn-lt"/>
                          <a:ea typeface="+mn-ea"/>
                          <a:cs typeface="+mn-cs"/>
                        </a:rPr>
                        <a:t>Du startest </a:t>
                      </a:r>
                      <a:r>
                        <a:rPr lang="de-DE" sz="1800" b="1" dirty="0">
                          <a:solidFill>
                            <a:schemeClr val="dk1"/>
                          </a:solidFill>
                          <a:effectLst/>
                          <a:latin typeface="+mn-lt"/>
                          <a:ea typeface="+mn-ea"/>
                          <a:cs typeface="+mn-cs"/>
                        </a:rPr>
                        <a:t>mit</a:t>
                      </a:r>
                      <a:r>
                        <a:rPr lang="de-DE" sz="1800" dirty="0">
                          <a:solidFill>
                            <a:schemeClr val="dk1"/>
                          </a:solidFill>
                          <a:effectLst/>
                          <a:latin typeface="+mn-lt"/>
                          <a:ea typeface="+mn-ea"/>
                          <a:cs typeface="+mn-cs"/>
                        </a:rPr>
                        <a:t> </a:t>
                      </a:r>
                      <a:r>
                        <a:rPr lang="de-DE" sz="1800" b="1" dirty="0">
                          <a:solidFill>
                            <a:schemeClr val="dk1"/>
                          </a:solidFill>
                          <a:effectLst/>
                          <a:latin typeface="+mn-lt"/>
                          <a:ea typeface="+mn-ea"/>
                          <a:cs typeface="+mn-cs"/>
                        </a:rPr>
                        <a:t>VR-Brille</a:t>
                      </a:r>
                      <a:r>
                        <a:rPr lang="de-DE" sz="1800" dirty="0">
                          <a:solidFill>
                            <a:schemeClr val="dk1"/>
                          </a:solidFill>
                          <a:effectLst/>
                          <a:latin typeface="+mn-lt"/>
                          <a:ea typeface="+mn-ea"/>
                          <a:cs typeface="+mn-cs"/>
                        </a:rPr>
                        <a:t>. Zeichne ein Gebilde in den VR-Raum. Nutze dabei  den gesamten Raum des Guardian aus. </a:t>
                      </a:r>
                    </a:p>
                  </a:txBody>
                  <a:tcPr/>
                </a:tc>
                <a:extLst>
                  <a:ext uri="{0D108BD9-81ED-4DB2-BD59-A6C34878D82A}">
                    <a16:rowId xmlns:a16="http://schemas.microsoft.com/office/drawing/2014/main" val="3443354736"/>
                  </a:ext>
                </a:extLst>
              </a:tr>
              <a:tr h="862853">
                <a:tc>
                  <a:txBody>
                    <a:bodyPr/>
                    <a:lstStyle/>
                    <a:p>
                      <a:endParaRPr lang="de-DE" dirty="0">
                        <a:effectLst/>
                      </a:endParaRPr>
                    </a:p>
                    <a:p>
                      <a:endParaRPr lang="de-DE" dirty="0">
                        <a:effectLst/>
                      </a:endParaRPr>
                    </a:p>
                    <a:p>
                      <a:endParaRPr lang="de-DE" dirty="0">
                        <a:effectLst/>
                      </a:endParaRPr>
                    </a:p>
                  </a:txBody>
                  <a:tcPr/>
                </a:tc>
                <a:extLst>
                  <a:ext uri="{0D108BD9-81ED-4DB2-BD59-A6C34878D82A}">
                    <a16:rowId xmlns:a16="http://schemas.microsoft.com/office/drawing/2014/main" val="3832933711"/>
                  </a:ext>
                </a:extLst>
              </a:tr>
              <a:tr h="749776">
                <a:tc>
                  <a:txBody>
                    <a:bodyPr/>
                    <a:lstStyle/>
                    <a:p>
                      <a:pPr marL="342900" indent="-342900">
                        <a:buAutoNum type="arabicPeriod" startAt="3"/>
                      </a:pPr>
                      <a:r>
                        <a:rPr lang="de-DE" sz="1800" b="0" dirty="0">
                          <a:solidFill>
                            <a:schemeClr val="dk1"/>
                          </a:solidFill>
                          <a:effectLst/>
                          <a:latin typeface="+mn-lt"/>
                          <a:ea typeface="+mn-ea"/>
                          <a:cs typeface="+mn-cs"/>
                        </a:rPr>
                        <a:t>Jetzt ist B dran die Brille aufzusetzen und die erste Aufgabe auszuführen. Beobachte B genau und zeichne das Gebilde auf Papier.</a:t>
                      </a:r>
                    </a:p>
                    <a:p>
                      <a:pPr marL="342900" indent="-342900">
                        <a:buAutoNum type="arabicPeriod" startAt="3"/>
                      </a:pPr>
                      <a:endParaRPr lang="de-DE" sz="1800" b="0" dirty="0">
                        <a:solidFill>
                          <a:schemeClr val="dk1"/>
                        </a:solidFill>
                        <a:effectLst/>
                        <a:latin typeface="+mn-lt"/>
                        <a:ea typeface="+mn-ea"/>
                        <a:cs typeface="+mn-cs"/>
                      </a:endParaRPr>
                    </a:p>
                    <a:p>
                      <a:pPr marL="342900" indent="-342900">
                        <a:buAutoNum type="arabicPeriod" startAt="3"/>
                      </a:pPr>
                      <a:endParaRPr lang="de-DE" sz="1800" b="0" dirty="0">
                        <a:solidFill>
                          <a:schemeClr val="dk1"/>
                        </a:solidFill>
                        <a:effectLst/>
                        <a:latin typeface="+mn-lt"/>
                        <a:ea typeface="+mn-ea"/>
                        <a:cs typeface="+mn-cs"/>
                      </a:endParaRPr>
                    </a:p>
                    <a:p>
                      <a:pPr marL="342900" indent="-342900">
                        <a:buAutoNum type="arabicPeriod" startAt="3"/>
                      </a:pPr>
                      <a:endParaRPr lang="de-DE" sz="1800" b="0" dirty="0">
                        <a:solidFill>
                          <a:schemeClr val="dk1"/>
                        </a:solidFill>
                        <a:effectLst/>
                        <a:latin typeface="+mn-lt"/>
                        <a:ea typeface="+mn-ea"/>
                        <a:cs typeface="+mn-cs"/>
                      </a:endParaRPr>
                    </a:p>
                  </a:txBody>
                  <a:tcPr/>
                </a:tc>
                <a:extLst>
                  <a:ext uri="{0D108BD9-81ED-4DB2-BD59-A6C34878D82A}">
                    <a16:rowId xmlns:a16="http://schemas.microsoft.com/office/drawing/2014/main" val="555049397"/>
                  </a:ext>
                </a:extLst>
              </a:tr>
              <a:tr h="905740">
                <a:tc>
                  <a:txBody>
                    <a:bodyPr/>
                    <a:lstStyle/>
                    <a:p>
                      <a:endParaRPr lang="de-DE" dirty="0"/>
                    </a:p>
                  </a:txBody>
                  <a:tcPr/>
                </a:tc>
                <a:extLst>
                  <a:ext uri="{0D108BD9-81ED-4DB2-BD59-A6C34878D82A}">
                    <a16:rowId xmlns:a16="http://schemas.microsoft.com/office/drawing/2014/main" val="834984344"/>
                  </a:ext>
                </a:extLst>
              </a:tr>
            </a:tbl>
          </a:graphicData>
        </a:graphic>
      </p:graphicFrame>
      <p:graphicFrame>
        <p:nvGraphicFramePr>
          <p:cNvPr id="27" name="Tabelle 26">
            <a:extLst>
              <a:ext uri="{FF2B5EF4-FFF2-40B4-BE49-F238E27FC236}">
                <a16:creationId xmlns:a16="http://schemas.microsoft.com/office/drawing/2014/main" id="{77A86291-AD2B-4347-A0F3-AE51F7C8DCCB}"/>
              </a:ext>
            </a:extLst>
          </p:cNvPr>
          <p:cNvGraphicFramePr>
            <a:graphicFrameLocks noGrp="1"/>
          </p:cNvGraphicFramePr>
          <p:nvPr>
            <p:extLst>
              <p:ext uri="{D42A27DB-BD31-4B8C-83A1-F6EECF244321}">
                <p14:modId xmlns:p14="http://schemas.microsoft.com/office/powerpoint/2010/main" val="629251476"/>
              </p:ext>
            </p:extLst>
          </p:nvPr>
        </p:nvGraphicFramePr>
        <p:xfrm>
          <a:off x="6105573" y="1268760"/>
          <a:ext cx="5112568" cy="5053510"/>
        </p:xfrm>
        <a:graphic>
          <a:graphicData uri="http://schemas.openxmlformats.org/drawingml/2006/table">
            <a:tbl>
              <a:tblPr firstRow="1" bandRow="1">
                <a:tableStyleId>{F5AB1C69-6EDB-4FF4-983F-18BD219EF322}</a:tableStyleId>
              </a:tblPr>
              <a:tblGrid>
                <a:gridCol w="5112568">
                  <a:extLst>
                    <a:ext uri="{9D8B030D-6E8A-4147-A177-3AD203B41FA5}">
                      <a16:colId xmlns:a16="http://schemas.microsoft.com/office/drawing/2014/main" val="715586448"/>
                    </a:ext>
                  </a:extLst>
                </a:gridCol>
              </a:tblGrid>
              <a:tr h="572950">
                <a:tc>
                  <a:txBody>
                    <a:bodyPr/>
                    <a:lstStyle/>
                    <a:p>
                      <a:pPr algn="ctr"/>
                      <a:r>
                        <a:rPr lang="de-DE" sz="3000" dirty="0">
                          <a:latin typeface="Aptos" panose="020B0004020202020204" pitchFamily="34" charset="0"/>
                        </a:rPr>
                        <a:t>Person B</a:t>
                      </a:r>
                    </a:p>
                  </a:txBody>
                  <a:tcPr>
                    <a:solidFill>
                      <a:srgbClr val="00E5B6"/>
                    </a:solidFill>
                  </a:tcPr>
                </a:tc>
                <a:extLst>
                  <a:ext uri="{0D108BD9-81ED-4DB2-BD59-A6C34878D82A}">
                    <a16:rowId xmlns:a16="http://schemas.microsoft.com/office/drawing/2014/main" val="1083554072"/>
                  </a:ext>
                </a:extLst>
              </a:tr>
              <a:tr h="559195">
                <a:tc>
                  <a:txBody>
                    <a:bodyPr/>
                    <a:lstStyle/>
                    <a:p>
                      <a:pPr marL="342900" indent="-342900">
                        <a:buAutoNum type="arabicPeriod"/>
                      </a:pPr>
                      <a:r>
                        <a:rPr lang="de-DE" sz="1800" dirty="0">
                          <a:solidFill>
                            <a:schemeClr val="dk1"/>
                          </a:solidFill>
                          <a:effectLst/>
                          <a:latin typeface="+mn-lt"/>
                          <a:ea typeface="+mn-ea"/>
                          <a:cs typeface="+mn-cs"/>
                        </a:rPr>
                        <a:t>Du startest </a:t>
                      </a:r>
                      <a:r>
                        <a:rPr lang="de-DE" sz="1800" b="1" dirty="0">
                          <a:solidFill>
                            <a:schemeClr val="dk1"/>
                          </a:solidFill>
                          <a:effectLst/>
                          <a:latin typeface="+mn-lt"/>
                          <a:ea typeface="+mn-ea"/>
                          <a:cs typeface="+mn-cs"/>
                        </a:rPr>
                        <a:t>ohne</a:t>
                      </a:r>
                      <a:r>
                        <a:rPr lang="de-DE" sz="1800" dirty="0">
                          <a:solidFill>
                            <a:schemeClr val="dk1"/>
                          </a:solidFill>
                          <a:effectLst/>
                          <a:latin typeface="+mn-lt"/>
                          <a:ea typeface="+mn-ea"/>
                          <a:cs typeface="+mn-cs"/>
                        </a:rPr>
                        <a:t> </a:t>
                      </a:r>
                      <a:r>
                        <a:rPr lang="de-DE" sz="1800" b="1" dirty="0">
                          <a:solidFill>
                            <a:schemeClr val="dk1"/>
                          </a:solidFill>
                          <a:effectLst/>
                          <a:latin typeface="+mn-lt"/>
                          <a:ea typeface="+mn-ea"/>
                          <a:cs typeface="+mn-cs"/>
                        </a:rPr>
                        <a:t>VR-Brille</a:t>
                      </a:r>
                      <a:r>
                        <a:rPr lang="de-DE" sz="1800" dirty="0">
                          <a:solidFill>
                            <a:schemeClr val="dk1"/>
                          </a:solidFill>
                          <a:effectLst/>
                          <a:latin typeface="+mn-lt"/>
                          <a:ea typeface="+mn-ea"/>
                          <a:cs typeface="+mn-cs"/>
                        </a:rPr>
                        <a:t>. Beobachte deine(n) Partner(in) und zeichne das Gebilde auf Papier nach.</a:t>
                      </a:r>
                    </a:p>
                  </a:txBody>
                  <a:tcPr>
                    <a:solidFill>
                      <a:schemeClr val="accent4">
                        <a:lumMod val="40000"/>
                        <a:lumOff val="60000"/>
                      </a:schemeClr>
                    </a:solidFill>
                  </a:tcPr>
                </a:tc>
                <a:extLst>
                  <a:ext uri="{0D108BD9-81ED-4DB2-BD59-A6C34878D82A}">
                    <a16:rowId xmlns:a16="http://schemas.microsoft.com/office/drawing/2014/main" val="1776413571"/>
                  </a:ext>
                </a:extLst>
              </a:tr>
              <a:tr h="711317">
                <a:tc>
                  <a:txBody>
                    <a:bodyPr/>
                    <a:lstStyle/>
                    <a:p>
                      <a:endParaRPr lang="de-DE" dirty="0">
                        <a:effectLst/>
                      </a:endParaRPr>
                    </a:p>
                    <a:p>
                      <a:endParaRPr lang="de-DE" dirty="0">
                        <a:effectLst/>
                      </a:endParaRPr>
                    </a:p>
                    <a:p>
                      <a:endParaRPr lang="de-DE" dirty="0">
                        <a:effectLst/>
                      </a:endParaRPr>
                    </a:p>
                  </a:txBody>
                  <a:tcPr>
                    <a:solidFill>
                      <a:schemeClr val="accent4">
                        <a:lumMod val="20000"/>
                        <a:lumOff val="80000"/>
                      </a:schemeClr>
                    </a:solidFill>
                  </a:tcPr>
                </a:tc>
                <a:extLst>
                  <a:ext uri="{0D108BD9-81ED-4DB2-BD59-A6C34878D82A}">
                    <a16:rowId xmlns:a16="http://schemas.microsoft.com/office/drawing/2014/main" val="2412222656"/>
                  </a:ext>
                </a:extLst>
              </a:tr>
              <a:tr h="1368786">
                <a:tc>
                  <a:txBody>
                    <a:bodyPr/>
                    <a:lstStyle/>
                    <a:p>
                      <a:pPr marL="342000" indent="-342000"/>
                      <a:r>
                        <a:rPr lang="de-DE" sz="1800" b="0" dirty="0">
                          <a:solidFill>
                            <a:schemeClr val="dk1"/>
                          </a:solidFill>
                          <a:effectLst/>
                          <a:latin typeface="+mn-lt"/>
                          <a:ea typeface="+mn-ea"/>
                          <a:cs typeface="+mn-cs"/>
                        </a:rPr>
                        <a:t>3.   Jetzt bist du dran die Bille aufzusetzen und dein eigenes Gebilde im VR-Raum zu zeichnen. Setz die Brille auf, schau dich kurz um, l</a:t>
                      </a:r>
                      <a:r>
                        <a:rPr lang="de-DE" sz="1800" dirty="0">
                          <a:solidFill>
                            <a:schemeClr val="dk1"/>
                          </a:solidFill>
                          <a:effectLst/>
                          <a:latin typeface="+mn-lt"/>
                          <a:ea typeface="+mn-ea"/>
                          <a:cs typeface="+mn-cs"/>
                        </a:rPr>
                        <a:t>ösche den Sketch, wechsele die Farbe des Stifts und starte mit deinem Gebilde – nutze den gesamten Raum des Guardian.</a:t>
                      </a:r>
                      <a:endParaRPr lang="de-DE" dirty="0">
                        <a:effectLst/>
                      </a:endParaRPr>
                    </a:p>
                  </a:txBody>
                  <a:tcPr>
                    <a:solidFill>
                      <a:schemeClr val="accent4">
                        <a:lumMod val="40000"/>
                        <a:lumOff val="60000"/>
                      </a:schemeClr>
                    </a:solidFill>
                  </a:tcPr>
                </a:tc>
                <a:extLst>
                  <a:ext uri="{0D108BD9-81ED-4DB2-BD59-A6C34878D82A}">
                    <a16:rowId xmlns:a16="http://schemas.microsoft.com/office/drawing/2014/main" val="1103732840"/>
                  </a:ext>
                </a:extLst>
              </a:tr>
              <a:tr h="296807">
                <a:tc>
                  <a:txBody>
                    <a:bodyPr/>
                    <a:lstStyle/>
                    <a:p>
                      <a:endParaRPr lang="de-DE" dirty="0"/>
                    </a:p>
                    <a:p>
                      <a:endParaRPr lang="de-DE" dirty="0"/>
                    </a:p>
                    <a:p>
                      <a:endParaRPr lang="de-DE" dirty="0"/>
                    </a:p>
                  </a:txBody>
                  <a:tcPr>
                    <a:solidFill>
                      <a:schemeClr val="accent4">
                        <a:lumMod val="20000"/>
                        <a:lumOff val="80000"/>
                      </a:schemeClr>
                    </a:solidFill>
                  </a:tcPr>
                </a:tc>
                <a:extLst>
                  <a:ext uri="{0D108BD9-81ED-4DB2-BD59-A6C34878D82A}">
                    <a16:rowId xmlns:a16="http://schemas.microsoft.com/office/drawing/2014/main" val="2276090266"/>
                  </a:ext>
                </a:extLst>
              </a:tr>
            </a:tbl>
          </a:graphicData>
        </a:graphic>
      </p:graphicFrame>
      <p:pic>
        <p:nvPicPr>
          <p:cNvPr id="8" name="Grafik 7">
            <a:extLst>
              <a:ext uri="{FF2B5EF4-FFF2-40B4-BE49-F238E27FC236}">
                <a16:creationId xmlns:a16="http://schemas.microsoft.com/office/drawing/2014/main" id="{98AA1FA6-C129-5143-DC94-44593699F684}"/>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637521" y="1019218"/>
            <a:ext cx="936104" cy="936104"/>
          </a:xfrm>
          <a:prstGeom prst="rect">
            <a:avLst/>
          </a:prstGeom>
        </p:spPr>
      </p:pic>
      <p:pic>
        <p:nvPicPr>
          <p:cNvPr id="13" name="Grafik 12">
            <a:extLst>
              <a:ext uri="{FF2B5EF4-FFF2-40B4-BE49-F238E27FC236}">
                <a16:creationId xmlns:a16="http://schemas.microsoft.com/office/drawing/2014/main" id="{151A7331-A140-4B3F-4D8B-4EFD38B18546}"/>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rot="5400000">
            <a:off x="31503" y="321040"/>
            <a:ext cx="1754315" cy="1754315"/>
          </a:xfrm>
          <a:prstGeom prst="rect">
            <a:avLst/>
          </a:prstGeom>
        </p:spPr>
      </p:pic>
      <p:pic>
        <p:nvPicPr>
          <p:cNvPr id="19" name="Grafik 18">
            <a:extLst>
              <a:ext uri="{FF2B5EF4-FFF2-40B4-BE49-F238E27FC236}">
                <a16:creationId xmlns:a16="http://schemas.microsoft.com/office/drawing/2014/main" id="{D78031B9-EF3D-A38A-9D3F-77746AE74C4F}"/>
              </a:ext>
            </a:extLst>
          </p:cNvPr>
          <p:cNvPicPr>
            <a:picLocks noChangeAspect="1"/>
          </p:cNvPicPr>
          <p:nvPr/>
        </p:nvPicPr>
        <p:blipFill>
          <a:blip r:embed="rId7">
            <a:extLst>
              <a:ext uri="{96DAC541-7B7A-43D3-8B79-37D633B846F1}">
                <asvg:svgBlip xmlns:asvg="http://schemas.microsoft.com/office/drawing/2016/SVG/main" r:embed="rId8"/>
              </a:ext>
            </a:extLst>
          </a:blip>
          <a:stretch/>
        </p:blipFill>
        <p:spPr bwMode="auto">
          <a:xfrm rot="8154311">
            <a:off x="11143864" y="2502949"/>
            <a:ext cx="1065510" cy="1065510"/>
          </a:xfrm>
          <a:prstGeom prst="rect">
            <a:avLst/>
          </a:prstGeom>
        </p:spPr>
      </p:pic>
      <p:pic>
        <p:nvPicPr>
          <p:cNvPr id="20" name="Grafik 19">
            <a:extLst>
              <a:ext uri="{FF2B5EF4-FFF2-40B4-BE49-F238E27FC236}">
                <a16:creationId xmlns:a16="http://schemas.microsoft.com/office/drawing/2014/main" id="{58BA3588-F8DD-A250-A84B-D27C9DA37671}"/>
              </a:ext>
            </a:extLst>
          </p:cNvPr>
          <p:cNvPicPr>
            <a:picLocks noChangeAspect="1"/>
          </p:cNvPicPr>
          <p:nvPr/>
        </p:nvPicPr>
        <p:blipFill>
          <a:blip r:embed="rId9">
            <a:extLst>
              <a:ext uri="{96DAC541-7B7A-43D3-8B79-37D633B846F1}">
                <asvg:svgBlip xmlns:asvg="http://schemas.microsoft.com/office/drawing/2016/SVG/main" r:embed="rId10"/>
              </a:ext>
            </a:extLst>
          </a:blip>
          <a:stretch/>
        </p:blipFill>
        <p:spPr bwMode="auto">
          <a:xfrm>
            <a:off x="106274" y="3689369"/>
            <a:ext cx="906884" cy="906884"/>
          </a:xfrm>
          <a:prstGeom prst="rect">
            <a:avLst/>
          </a:prstGeom>
        </p:spPr>
      </p:pic>
      <p:pic>
        <p:nvPicPr>
          <p:cNvPr id="21" name="Grafik 20">
            <a:extLst>
              <a:ext uri="{FF2B5EF4-FFF2-40B4-BE49-F238E27FC236}">
                <a16:creationId xmlns:a16="http://schemas.microsoft.com/office/drawing/2014/main" id="{651F232A-6AAE-2C4B-72F0-279791285E00}"/>
              </a:ext>
            </a:extLst>
          </p:cNvPr>
          <p:cNvPicPr>
            <a:picLocks noChangeAspect="1"/>
          </p:cNvPicPr>
          <p:nvPr/>
        </p:nvPicPr>
        <p:blipFill>
          <a:blip r:embed="rId11">
            <a:extLst>
              <a:ext uri="{96DAC541-7B7A-43D3-8B79-37D633B846F1}">
                <asvg:svgBlip xmlns:asvg="http://schemas.microsoft.com/office/drawing/2016/SVG/main" r:embed="rId12"/>
              </a:ext>
            </a:extLst>
          </a:blip>
          <a:stretch/>
        </p:blipFill>
        <p:spPr bwMode="auto">
          <a:xfrm rot="10800000">
            <a:off x="11249018" y="5157193"/>
            <a:ext cx="906884" cy="906884"/>
          </a:xfrm>
          <a:prstGeom prst="rect">
            <a:avLst/>
          </a:prstGeom>
        </p:spPr>
      </p:pic>
      <p:sp>
        <p:nvSpPr>
          <p:cNvPr id="16" name="Rechteck 15">
            <a:extLst>
              <a:ext uri="{FF2B5EF4-FFF2-40B4-BE49-F238E27FC236}">
                <a16:creationId xmlns:a16="http://schemas.microsoft.com/office/drawing/2014/main" id="{7F7D6730-C1C5-4BA6-89FD-BF00C4710CA3}"/>
              </a:ext>
            </a:extLst>
          </p:cNvPr>
          <p:cNvSpPr/>
          <p:nvPr/>
        </p:nvSpPr>
        <p:spPr bwMode="auto">
          <a:xfrm>
            <a:off x="3143672" y="3877"/>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2" name="Rechteck 21">
            <a:extLst>
              <a:ext uri="{FF2B5EF4-FFF2-40B4-BE49-F238E27FC236}">
                <a16:creationId xmlns:a16="http://schemas.microsoft.com/office/drawing/2014/main" id="{C749DDFB-CD10-4C30-AD61-C1B502286D1B}"/>
              </a:ext>
            </a:extLst>
          </p:cNvPr>
          <p:cNvSpPr/>
          <p:nvPr/>
        </p:nvSpPr>
        <p:spPr bwMode="auto">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sp>
        <p:nvSpPr>
          <p:cNvPr id="23" name="Textfeld 22">
            <a:extLst>
              <a:ext uri="{FF2B5EF4-FFF2-40B4-BE49-F238E27FC236}">
                <a16:creationId xmlns:a16="http://schemas.microsoft.com/office/drawing/2014/main" id="{8666E147-1845-4AB7-B131-9E309344B598}"/>
              </a:ext>
            </a:extLst>
          </p:cNvPr>
          <p:cNvSpPr txBox="1"/>
          <p:nvPr/>
        </p:nvSpPr>
        <p:spPr bwMode="auto">
          <a:xfrm>
            <a:off x="11208568" y="6376208"/>
            <a:ext cx="864096" cy="369332"/>
          </a:xfrm>
          <a:prstGeom prst="rect">
            <a:avLst/>
          </a:prstGeom>
          <a:noFill/>
        </p:spPr>
        <p:txBody>
          <a:bodyPr wrap="square" rtlCol="0">
            <a:spAutoFit/>
          </a:bodyPr>
          <a:lstStyle/>
          <a:p>
            <a:r>
              <a:rPr lang="de-DE" b="1" dirty="0"/>
              <a:t>Karte 2 </a:t>
            </a:r>
          </a:p>
        </p:txBody>
      </p:sp>
      <p:sp>
        <p:nvSpPr>
          <p:cNvPr id="25" name="Titel 1">
            <a:extLst>
              <a:ext uri="{FF2B5EF4-FFF2-40B4-BE49-F238E27FC236}">
                <a16:creationId xmlns:a16="http://schemas.microsoft.com/office/drawing/2014/main" id="{86876E83-18AD-4CD9-9DD6-C5105FF81177}"/>
              </a:ext>
            </a:extLst>
          </p:cNvPr>
          <p:cNvSpPr txBox="1">
            <a:spLocks/>
          </p:cNvSpPr>
          <p:nvPr/>
        </p:nvSpPr>
        <p:spPr bwMode="auto">
          <a:xfrm>
            <a:off x="3275348" y="69012"/>
            <a:ext cx="879731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Einführung 			2/2 	Exploration in Open Brush</a:t>
            </a:r>
          </a:p>
        </p:txBody>
      </p:sp>
      <p:sp>
        <p:nvSpPr>
          <p:cNvPr id="18" name="Ellipse 17">
            <a:extLst>
              <a:ext uri="{FF2B5EF4-FFF2-40B4-BE49-F238E27FC236}">
                <a16:creationId xmlns:a16="http://schemas.microsoft.com/office/drawing/2014/main" id="{0E7D8290-48C1-45E1-ABE5-A785F81AED97}"/>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6" name="Grafik 25">
            <a:extLst>
              <a:ext uri="{FF2B5EF4-FFF2-40B4-BE49-F238E27FC236}">
                <a16:creationId xmlns:a16="http://schemas.microsoft.com/office/drawing/2014/main" id="{E9DB5FDB-6876-4B26-8257-408EDEEBBD22}"/>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
        <p:nvSpPr>
          <p:cNvPr id="28" name="Textfeld 27">
            <a:extLst>
              <a:ext uri="{FF2B5EF4-FFF2-40B4-BE49-F238E27FC236}">
                <a16:creationId xmlns:a16="http://schemas.microsoft.com/office/drawing/2014/main" id="{54451839-5922-41B8-8159-CCE6404E260E}"/>
              </a:ext>
            </a:extLst>
          </p:cNvPr>
          <p:cNvSpPr txBox="1"/>
          <p:nvPr/>
        </p:nvSpPr>
        <p:spPr bwMode="auto">
          <a:xfrm>
            <a:off x="2927648" y="2854677"/>
            <a:ext cx="6614448" cy="646331"/>
          </a:xfrm>
          <a:prstGeom prst="rect">
            <a:avLst/>
          </a:prstGeom>
          <a:noFill/>
        </p:spPr>
        <p:txBody>
          <a:bodyPr wrap="square" rtlCol="0">
            <a:spAutoFit/>
          </a:bodyPr>
          <a:lstStyle/>
          <a:p>
            <a:pPr marL="342000" indent="-342000"/>
            <a:r>
              <a:rPr lang="de-DE" dirty="0">
                <a:solidFill>
                  <a:schemeClr val="dk1"/>
                </a:solidFill>
              </a:rPr>
              <a:t>2.   Tauscht euch </a:t>
            </a:r>
            <a:r>
              <a:rPr lang="de-DE" b="1" dirty="0">
                <a:solidFill>
                  <a:schemeClr val="dk1"/>
                </a:solidFill>
              </a:rPr>
              <a:t>ohne</a:t>
            </a:r>
            <a:r>
              <a:rPr lang="de-DE" dirty="0">
                <a:solidFill>
                  <a:schemeClr val="dk1"/>
                </a:solidFill>
              </a:rPr>
              <a:t> </a:t>
            </a:r>
            <a:r>
              <a:rPr lang="de-DE" b="1" dirty="0">
                <a:solidFill>
                  <a:schemeClr val="dk1"/>
                </a:solidFill>
              </a:rPr>
              <a:t>Brille</a:t>
            </a:r>
            <a:r>
              <a:rPr lang="de-DE" dirty="0">
                <a:solidFill>
                  <a:schemeClr val="dk1"/>
                </a:solidFill>
              </a:rPr>
              <a:t> über das gemalte Bild aus:</a:t>
            </a:r>
            <a:r>
              <a:rPr lang="de-DE" dirty="0"/>
              <a:t> </a:t>
            </a:r>
            <a:br>
              <a:rPr lang="de-DE" dirty="0"/>
            </a:br>
            <a:r>
              <a:rPr lang="de-DE" dirty="0">
                <a:solidFill>
                  <a:schemeClr val="dk1"/>
                </a:solidFill>
              </a:rPr>
              <a:t>Welche Wege und Formen sind erkennbar? (Zickzack, kurvig…)</a:t>
            </a:r>
            <a:endParaRPr lang="de-DE" dirty="0"/>
          </a:p>
        </p:txBody>
      </p:sp>
      <p:sp>
        <p:nvSpPr>
          <p:cNvPr id="29" name="Textfeld 28">
            <a:extLst>
              <a:ext uri="{FF2B5EF4-FFF2-40B4-BE49-F238E27FC236}">
                <a16:creationId xmlns:a16="http://schemas.microsoft.com/office/drawing/2014/main" id="{FE0CB151-8DDF-4A2E-BF57-D603B696652E}"/>
              </a:ext>
            </a:extLst>
          </p:cNvPr>
          <p:cNvSpPr txBox="1"/>
          <p:nvPr/>
        </p:nvSpPr>
        <p:spPr bwMode="auto">
          <a:xfrm>
            <a:off x="2927648" y="5515616"/>
            <a:ext cx="6614448" cy="646331"/>
          </a:xfrm>
          <a:prstGeom prst="rect">
            <a:avLst/>
          </a:prstGeom>
          <a:noFill/>
        </p:spPr>
        <p:txBody>
          <a:bodyPr wrap="square" rtlCol="0">
            <a:spAutoFit/>
          </a:bodyPr>
          <a:lstStyle/>
          <a:p>
            <a:pPr marL="342000" indent="-342000"/>
            <a:r>
              <a:rPr lang="de-DE" dirty="0">
                <a:solidFill>
                  <a:schemeClr val="dk1"/>
                </a:solidFill>
              </a:rPr>
              <a:t>4.   Tauscht euch </a:t>
            </a:r>
            <a:r>
              <a:rPr lang="de-DE" b="1" dirty="0">
                <a:solidFill>
                  <a:schemeClr val="dk1"/>
                </a:solidFill>
              </a:rPr>
              <a:t>ohne</a:t>
            </a:r>
            <a:r>
              <a:rPr lang="de-DE" dirty="0">
                <a:solidFill>
                  <a:schemeClr val="dk1"/>
                </a:solidFill>
              </a:rPr>
              <a:t> </a:t>
            </a:r>
            <a:r>
              <a:rPr lang="de-DE" b="1" dirty="0">
                <a:solidFill>
                  <a:schemeClr val="dk1"/>
                </a:solidFill>
              </a:rPr>
              <a:t>Brille</a:t>
            </a:r>
            <a:r>
              <a:rPr lang="de-DE" dirty="0">
                <a:solidFill>
                  <a:schemeClr val="dk1"/>
                </a:solidFill>
              </a:rPr>
              <a:t> über das gemalte Bild aus:</a:t>
            </a:r>
            <a:r>
              <a:rPr lang="de-DE" dirty="0"/>
              <a:t> </a:t>
            </a:r>
            <a:br>
              <a:rPr lang="de-DE" dirty="0"/>
            </a:br>
            <a:r>
              <a:rPr lang="de-DE" dirty="0">
                <a:solidFill>
                  <a:schemeClr val="dk1"/>
                </a:solidFill>
              </a:rPr>
              <a:t>Welche Wege und Formen sind erkennbar? (Zickzack, kurvig…)</a:t>
            </a:r>
            <a:endParaRPr lang="de-DE" dirty="0"/>
          </a:p>
        </p:txBody>
      </p:sp>
    </p:spTree>
    <p:extLst>
      <p:ext uri="{BB962C8B-B14F-4D97-AF65-F5344CB8AC3E}">
        <p14:creationId xmlns:p14="http://schemas.microsoft.com/office/powerpoint/2010/main" val="11100797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98ECBE16-8FE9-1B10-EC73-35D9B3C6EAA9}"/>
            </a:ext>
          </a:extLst>
        </p:cNvPr>
        <p:cNvGrpSpPr/>
        <p:nvPr/>
      </p:nvGrpSpPr>
      <p:grpSpPr bwMode="auto">
        <a:xfrm>
          <a:off x="0" y="0"/>
          <a:ext cx="0" cy="0"/>
          <a:chOff x="0" y="0"/>
          <a:chExt cx="0" cy="0"/>
        </a:xfrm>
      </p:grpSpPr>
      <p:sp>
        <p:nvSpPr>
          <p:cNvPr id="4" name="Titel 3">
            <a:extLst>
              <a:ext uri="{FF2B5EF4-FFF2-40B4-BE49-F238E27FC236}">
                <a16:creationId xmlns:a16="http://schemas.microsoft.com/office/drawing/2014/main" id="{B73590C0-26D3-354B-B32A-CD1F0E0A348F}"/>
              </a:ext>
            </a:extLst>
          </p:cNvPr>
          <p:cNvSpPr>
            <a:spLocks noGrp="1"/>
          </p:cNvSpPr>
          <p:nvPr>
            <p:ph type="ctrTitle" idx="4294967295"/>
          </p:nvPr>
        </p:nvSpPr>
        <p:spPr bwMode="auto">
          <a:xfrm>
            <a:off x="2207567" y="1556791"/>
            <a:ext cx="9577061" cy="4435181"/>
          </a:xfrm>
          <a:solidFill>
            <a:schemeClr val="bg1"/>
          </a:solidFill>
          <a:ln w="28575">
            <a:noFill/>
          </a:ln>
        </p:spPr>
        <p:txBody>
          <a:bodyPr/>
          <a:lstStyle/>
          <a:p>
            <a:r>
              <a:rPr lang="de-DE" sz="1800" dirty="0">
                <a:solidFill>
                  <a:srgbClr val="000000"/>
                </a:solidFill>
                <a:latin typeface="Aptos" panose="020B0004020202020204" pitchFamily="34" charset="0"/>
              </a:rPr>
              <a:t>1.	Du startest </a:t>
            </a:r>
            <a:r>
              <a:rPr lang="de-DE" sz="1800" b="1" dirty="0">
                <a:solidFill>
                  <a:srgbClr val="000000"/>
                </a:solidFill>
                <a:latin typeface="Aptos" panose="020B0004020202020204" pitchFamily="34" charset="0"/>
              </a:rPr>
              <a:t>ohne</a:t>
            </a:r>
            <a:r>
              <a:rPr lang="de-DE" sz="1800" dirty="0">
                <a:solidFill>
                  <a:srgbClr val="000000"/>
                </a:solidFill>
                <a:latin typeface="Aptos" panose="020B0004020202020204" pitchFamily="34" charset="0"/>
              </a:rPr>
              <a:t> VR-Brille. Achte gut auf dein Teammitglied. Kannst du erraten, was in 	den virtuellen Raum gemalt wird?</a:t>
            </a:r>
            <a:br>
              <a:rPr lang="de-DE" sz="1800" dirty="0">
                <a:solidFill>
                  <a:srgbClr val="000000"/>
                </a:solidFill>
                <a:effectLst/>
                <a:latin typeface="Aptos" panose="020B0004020202020204" pitchFamily="34" charset="0"/>
              </a:rPr>
            </a:br>
            <a:br>
              <a:rPr lang="de-DE" sz="1800" dirty="0">
                <a:solidFill>
                  <a:srgbClr val="000000"/>
                </a:solidFill>
                <a:effectLst/>
                <a:latin typeface="Aptos" panose="020B0004020202020204" pitchFamily="34" charset="0"/>
              </a:rPr>
            </a:br>
            <a:r>
              <a:rPr lang="de-DE" sz="1800" dirty="0">
                <a:solidFill>
                  <a:srgbClr val="000000"/>
                </a:solidFill>
                <a:effectLst/>
                <a:latin typeface="Aptos" panose="020B0004020202020204" pitchFamily="34" charset="0"/>
              </a:rPr>
              <a:t>2. a)	Nun setzt du die VR-Brille auf. </a:t>
            </a:r>
            <a:r>
              <a:rPr lang="de-DE" sz="1800" dirty="0">
                <a:solidFill>
                  <a:srgbClr val="000000"/>
                </a:solidFill>
                <a:latin typeface="Aptos" panose="020B0004020202020204" pitchFamily="34" charset="0"/>
              </a:rPr>
              <a:t>L</a:t>
            </a:r>
            <a:r>
              <a:rPr lang="de-DE" sz="1800" dirty="0">
                <a:solidFill>
                  <a:srgbClr val="000000"/>
                </a:solidFill>
                <a:effectLst/>
                <a:latin typeface="Aptos" panose="020B0004020202020204" pitchFamily="34" charset="0"/>
              </a:rPr>
              <a:t>aufe den Parcours ab. N</a:t>
            </a:r>
            <a:r>
              <a:rPr lang="de-DE" sz="1800" dirty="0">
                <a:solidFill>
                  <a:srgbClr val="000000"/>
                </a:solidFill>
                <a:latin typeface="Aptos" panose="020B0004020202020204" pitchFamily="34" charset="0"/>
              </a:rPr>
              <a:t>ach zwei Durchläufen gibt dein 	Teammitglied eine Bewegungsrichtung vor, die du umsetzt – zum Bespiel: rückwärts, 	vorwärts oder seitwärts.</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dirty="0">
                <a:solidFill>
                  <a:srgbClr val="000000"/>
                </a:solidFill>
                <a:effectLst/>
                <a:latin typeface="Aptos" panose="020B0004020202020204" pitchFamily="34" charset="0"/>
              </a:rPr>
              <a:t>b)     	</a:t>
            </a:r>
            <a:r>
              <a:rPr lang="de-DE" sz="1800" dirty="0">
                <a:solidFill>
                  <a:srgbClr val="000000"/>
                </a:solidFill>
                <a:latin typeface="Aptos" panose="020B0004020202020204" pitchFamily="34" charset="0"/>
              </a:rPr>
              <a:t>Höre auf die Impulse zur Tempoveränderung (einfach, doppelt, halb, Zeitlupe oder 	Turbo – so schnell wie du kannst) deines Teammitglieds und setze sie um.</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c)    	Jetzt werden die Impulse Bewegungsrichtung und Tempo verbunden. </a:t>
            </a: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	Setze die Kombination um, die dir zugerufen wird. </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dirty="0">
                <a:solidFill>
                  <a:srgbClr val="000000"/>
                </a:solidFill>
                <a:effectLst/>
                <a:latin typeface="Aptos" panose="020B0004020202020204" pitchFamily="34" charset="0"/>
              </a:rPr>
              <a:t>3.         	Nun gestaltest du einen Parcours für dein Teammitglied. Lösche dafür zuerst den 	Sketch und zeichne auf der untersten Ebene am Boden einen </a:t>
            </a:r>
            <a:r>
              <a:rPr lang="de-DE" sz="1800" dirty="0">
                <a:solidFill>
                  <a:srgbClr val="000000"/>
                </a:solidFill>
                <a:latin typeface="Aptos" panose="020B0004020202020204" pitchFamily="34" charset="0"/>
              </a:rPr>
              <a:t>gradlinigen</a:t>
            </a:r>
            <a:r>
              <a:rPr lang="de-DE" sz="1800" dirty="0">
                <a:solidFill>
                  <a:srgbClr val="000000"/>
                </a:solidFill>
                <a:effectLst/>
                <a:latin typeface="Aptos" panose="020B0004020202020204" pitchFamily="34" charset="0"/>
              </a:rPr>
              <a:t>, offenen 	Raumweg</a:t>
            </a:r>
            <a:r>
              <a:rPr lang="de-DE" sz="1800" dirty="0">
                <a:solidFill>
                  <a:srgbClr val="000000"/>
                </a:solidFill>
                <a:latin typeface="Aptos" panose="020B0004020202020204" pitchFamily="34" charset="0"/>
              </a:rPr>
              <a:t>. </a:t>
            </a:r>
            <a:r>
              <a:rPr lang="de-DE" sz="1800" dirty="0">
                <a:solidFill>
                  <a:srgbClr val="000000"/>
                </a:solidFill>
                <a:effectLst/>
                <a:latin typeface="Aptos" panose="020B0004020202020204" pitchFamily="34" charset="0"/>
              </a:rPr>
              <a:t>Nutze den gesamten Guardian. Überreiche, wenn du fertig bist, die Brille. </a:t>
            </a:r>
            <a:endParaRPr lang="de-DE" sz="2200" dirty="0">
              <a:effectLst/>
              <a:latin typeface="Aptos" panose="020B0004020202020204" pitchFamily="34" charset="0"/>
            </a:endParaRPr>
          </a:p>
        </p:txBody>
      </p:sp>
      <p:grpSp>
        <p:nvGrpSpPr>
          <p:cNvPr id="10" name="Gruppieren 9">
            <a:extLst>
              <a:ext uri="{FF2B5EF4-FFF2-40B4-BE49-F238E27FC236}">
                <a16:creationId xmlns:a16="http://schemas.microsoft.com/office/drawing/2014/main" id="{8EEC9EAA-F22E-4676-879B-D4EDFAB3952D}"/>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6C6B62F8-39C7-4E74-9395-109A51CA85CF}"/>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a:extLst>
                <a:ext uri="{FF2B5EF4-FFF2-40B4-BE49-F238E27FC236}">
                  <a16:creationId xmlns:a16="http://schemas.microsoft.com/office/drawing/2014/main" id="{63AFEEBE-8D17-4BB6-9BC0-E185F0D4043A}"/>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pic>
        <p:nvPicPr>
          <p:cNvPr id="6" name="Grafik 5">
            <a:extLst>
              <a:ext uri="{FF2B5EF4-FFF2-40B4-BE49-F238E27FC236}">
                <a16:creationId xmlns:a16="http://schemas.microsoft.com/office/drawing/2014/main" id="{3545BFFA-ADCE-8CAF-7FDA-D0D1FCE2706A}"/>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13073" y="4293000"/>
            <a:ext cx="1698972" cy="1698972"/>
          </a:xfrm>
          <a:prstGeom prst="rect">
            <a:avLst/>
          </a:prstGeom>
        </p:spPr>
      </p:pic>
      <p:pic>
        <p:nvPicPr>
          <p:cNvPr id="8" name="Grafik 7">
            <a:extLst>
              <a:ext uri="{FF2B5EF4-FFF2-40B4-BE49-F238E27FC236}">
                <a16:creationId xmlns:a16="http://schemas.microsoft.com/office/drawing/2014/main" id="{E1914E26-225F-E9B2-B5E9-045E3E2E98C0}"/>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123813" y="866028"/>
            <a:ext cx="2088232" cy="2088232"/>
          </a:xfrm>
          <a:prstGeom prst="rect">
            <a:avLst/>
          </a:prstGeom>
        </p:spPr>
      </p:pic>
      <p:sp>
        <p:nvSpPr>
          <p:cNvPr id="16" name="Textfeld 15">
            <a:extLst>
              <a:ext uri="{FF2B5EF4-FFF2-40B4-BE49-F238E27FC236}">
                <a16:creationId xmlns:a16="http://schemas.microsoft.com/office/drawing/2014/main" id="{92D15B82-B68F-4F7A-B718-8D2C7ED84EE0}"/>
              </a:ext>
            </a:extLst>
          </p:cNvPr>
          <p:cNvSpPr txBox="1"/>
          <p:nvPr/>
        </p:nvSpPr>
        <p:spPr bwMode="auto">
          <a:xfrm>
            <a:off x="11208568" y="6376208"/>
            <a:ext cx="864096" cy="369332"/>
          </a:xfrm>
          <a:prstGeom prst="rect">
            <a:avLst/>
          </a:prstGeom>
          <a:noFill/>
        </p:spPr>
        <p:txBody>
          <a:bodyPr wrap="square" rtlCol="0">
            <a:spAutoFit/>
          </a:bodyPr>
          <a:lstStyle/>
          <a:p>
            <a:r>
              <a:rPr lang="de-DE" b="1" dirty="0"/>
              <a:t>Karte 3 </a:t>
            </a:r>
          </a:p>
        </p:txBody>
      </p:sp>
      <p:sp>
        <p:nvSpPr>
          <p:cNvPr id="17" name="Titel 1">
            <a:extLst>
              <a:ext uri="{FF2B5EF4-FFF2-40B4-BE49-F238E27FC236}">
                <a16:creationId xmlns:a16="http://schemas.microsoft.com/office/drawing/2014/main" id="{06B8B0BB-89FA-47C7-A3EA-E36F6A7A83F6}"/>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Raumwege 			1/3 				Person A </a:t>
            </a:r>
          </a:p>
        </p:txBody>
      </p:sp>
      <p:sp>
        <p:nvSpPr>
          <p:cNvPr id="11" name="Ellipse 10">
            <a:extLst>
              <a:ext uri="{FF2B5EF4-FFF2-40B4-BE49-F238E27FC236}">
                <a16:creationId xmlns:a16="http://schemas.microsoft.com/office/drawing/2014/main" id="{F780652D-3C62-4954-BE59-6101159F84B0}"/>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3" name="Grafik 12">
            <a:extLst>
              <a:ext uri="{FF2B5EF4-FFF2-40B4-BE49-F238E27FC236}">
                <a16:creationId xmlns:a16="http://schemas.microsoft.com/office/drawing/2014/main" id="{F0361A04-97D4-49B5-B34B-30017CA2B38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20662285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E111548B-AEAE-C336-D192-4EA6B03EC7C4}"/>
            </a:ext>
          </a:extLst>
        </p:cNvPr>
        <p:cNvGrpSpPr/>
        <p:nvPr/>
      </p:nvGrpSpPr>
      <p:grpSpPr bwMode="auto">
        <a:xfrm>
          <a:off x="0" y="0"/>
          <a:ext cx="0" cy="0"/>
          <a:chOff x="0" y="0"/>
          <a:chExt cx="0" cy="0"/>
        </a:xfrm>
      </p:grpSpPr>
      <p:pic>
        <p:nvPicPr>
          <p:cNvPr id="7" name="Grafik 6">
            <a:extLst>
              <a:ext uri="{FF2B5EF4-FFF2-40B4-BE49-F238E27FC236}">
                <a16:creationId xmlns:a16="http://schemas.microsoft.com/office/drawing/2014/main" id="{93C80879-BE14-6264-8523-F8ACB0257E8E}"/>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13073" y="4097831"/>
            <a:ext cx="1698972" cy="1698972"/>
          </a:xfrm>
          <a:prstGeom prst="rect">
            <a:avLst/>
          </a:prstGeom>
        </p:spPr>
      </p:pic>
      <p:pic>
        <p:nvPicPr>
          <p:cNvPr id="5" name="Grafik 4">
            <a:extLst>
              <a:ext uri="{FF2B5EF4-FFF2-40B4-BE49-F238E27FC236}">
                <a16:creationId xmlns:a16="http://schemas.microsoft.com/office/drawing/2014/main" id="{8D4FDDA4-4FA9-C63E-FD81-0BCAB5E19ED4}"/>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123813" y="866028"/>
            <a:ext cx="2088232" cy="2088232"/>
          </a:xfrm>
          <a:prstGeom prst="rect">
            <a:avLst/>
          </a:prstGeom>
        </p:spPr>
      </p:pic>
      <p:grpSp>
        <p:nvGrpSpPr>
          <p:cNvPr id="10" name="Gruppieren 9">
            <a:extLst>
              <a:ext uri="{FF2B5EF4-FFF2-40B4-BE49-F238E27FC236}">
                <a16:creationId xmlns:a16="http://schemas.microsoft.com/office/drawing/2014/main" id="{C3060EA8-A43A-4091-9F64-66A83ECD7C62}"/>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ECD29070-9EF0-44E4-BBD0-74F570C15779}"/>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a:extLst>
                <a:ext uri="{FF2B5EF4-FFF2-40B4-BE49-F238E27FC236}">
                  <a16:creationId xmlns:a16="http://schemas.microsoft.com/office/drawing/2014/main" id="{295F716E-6F9F-408E-BDE0-1B2B834DBC73}"/>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sp>
        <p:nvSpPr>
          <p:cNvPr id="4" name="Titel 3">
            <a:extLst>
              <a:ext uri="{FF2B5EF4-FFF2-40B4-BE49-F238E27FC236}">
                <a16:creationId xmlns:a16="http://schemas.microsoft.com/office/drawing/2014/main" id="{F97C64F5-07EA-1A7E-CC0E-0F54BCE90C0C}"/>
              </a:ext>
            </a:extLst>
          </p:cNvPr>
          <p:cNvSpPr>
            <a:spLocks noGrp="1"/>
          </p:cNvSpPr>
          <p:nvPr>
            <p:ph type="ctrTitle" idx="4294967295"/>
          </p:nvPr>
        </p:nvSpPr>
        <p:spPr bwMode="auto">
          <a:xfrm>
            <a:off x="2212045" y="1268760"/>
            <a:ext cx="9572587" cy="5000244"/>
          </a:xfrm>
          <a:solidFill>
            <a:schemeClr val="bg1"/>
          </a:solidFill>
          <a:ln w="28575">
            <a:noFill/>
          </a:ln>
        </p:spPr>
        <p:txBody>
          <a:bodyPr/>
          <a:lstStyle/>
          <a:p>
            <a:r>
              <a:rPr lang="de-DE" sz="1800" dirty="0">
                <a:solidFill>
                  <a:srgbClr val="000000"/>
                </a:solidFill>
                <a:latin typeface="Aptos" panose="020B0004020202020204" pitchFamily="34" charset="0"/>
              </a:rPr>
              <a:t>4</a:t>
            </a:r>
            <a:r>
              <a:rPr lang="de-DE" sz="1800" dirty="0">
                <a:solidFill>
                  <a:srgbClr val="000000"/>
                </a:solidFill>
                <a:effectLst/>
                <a:latin typeface="Aptos" panose="020B0004020202020204" pitchFamily="34" charset="0"/>
              </a:rPr>
              <a:t>. a)	Achte gut auf dein Teammitglied, während der Parcours zweimal selbstständig 	abgegangen wird! Nach zwei Durchläufen, darfst du Impulse zurufen. G</a:t>
            </a:r>
            <a:r>
              <a:rPr lang="de-DE" sz="1800" dirty="0">
                <a:solidFill>
                  <a:srgbClr val="000000"/>
                </a:solidFill>
                <a:latin typeface="Aptos" panose="020B0004020202020204" pitchFamily="34" charset="0"/>
              </a:rPr>
              <a:t>ib dabei an 	welche Bewegungsrichtung genutzt werden soll: rückwärts/ vorwärts/ seitwärts.</a:t>
            </a:r>
            <a:br>
              <a:rPr lang="de-DE" sz="1800" dirty="0">
                <a:solidFill>
                  <a:srgbClr val="000000"/>
                </a:solidFill>
                <a:latin typeface="Aptos" panose="020B0004020202020204" pitchFamily="34" charset="0"/>
              </a:rPr>
            </a:br>
            <a:br>
              <a:rPr lang="de-DE" sz="1800" dirty="0">
                <a:latin typeface="Aptos" panose="020B0004020202020204" pitchFamily="34" charset="0"/>
              </a:rPr>
            </a:br>
            <a:r>
              <a:rPr lang="de-DE" sz="1800" dirty="0">
                <a:solidFill>
                  <a:srgbClr val="000000"/>
                </a:solidFill>
                <a:latin typeface="Aptos" panose="020B0004020202020204" pitchFamily="34" charset="0"/>
              </a:rPr>
              <a:t>b)      	Gib deinem Teammitglied vor, in welchem Tempo der Parcours zu durchlaufen ist 	(einfach, doppelt, halb, Zeitlupe oder Turbo). </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c)      	Verbinde die Impulse Bewegungsrichtung und Tempo. Rufe zum Beispiel vorwärts-	Turbo oder seitwärts-Zeitlupe oder einfach-rückwärts. </a:t>
            </a: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	Probiere mind. 3 Kombinationen.</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5)	Habt ihr weitere Ideen wie ihr die Bewegung und Wege, zum Beispiel in den 		Raumebenen (tief - mittel - hoch) oder durch andere Raumformen, variieren könnt? </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	- Wie könnt ihr euch auf unterschiedlichen Ebenen bewegen?</a:t>
            </a: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	- Was ist ein Beispiel für eine offene Raumform?</a:t>
            </a: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	- Was ist eine geschlossene Raumform?</a:t>
            </a:r>
            <a:br>
              <a:rPr lang="de-DE" sz="1800" dirty="0">
                <a:solidFill>
                  <a:srgbClr val="000000"/>
                </a:solidFill>
                <a:latin typeface="Aptos" panose="020B0004020202020204" pitchFamily="34" charset="0"/>
              </a:rPr>
            </a:br>
            <a:r>
              <a:rPr lang="de-DE" sz="1800" dirty="0">
                <a:solidFill>
                  <a:srgbClr val="000000"/>
                </a:solidFill>
                <a:latin typeface="Aptos" panose="020B0004020202020204" pitchFamily="34" charset="0"/>
              </a:rPr>
              <a:t>	- Überlegt zusammen und tauscht euch miteinander aus!</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a:t>
            </a:r>
            <a:br>
              <a:rPr lang="de-DE" sz="22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2200" dirty="0">
                <a:effectLst/>
                <a:latin typeface="Aptos" panose="020B0004020202020204" pitchFamily="34" charset="0"/>
              </a:rPr>
            </a:br>
            <a:br>
              <a:rPr lang="de-DE" sz="2200" dirty="0">
                <a:effectLst/>
                <a:latin typeface="Aptos" panose="020B0004020202020204" pitchFamily="34" charset="0"/>
              </a:rPr>
            </a:br>
            <a:r>
              <a:rPr lang="de-DE" sz="2200" dirty="0">
                <a:effectLst/>
                <a:latin typeface="Aptos" panose="020B0004020202020204" pitchFamily="34" charset="0"/>
              </a:rPr>
              <a:t> </a:t>
            </a:r>
            <a:br>
              <a:rPr lang="de-DE" sz="1100" dirty="0">
                <a:effectLst/>
              </a:rPr>
            </a:br>
            <a:br>
              <a:rPr lang="de-DE" sz="1600" dirty="0">
                <a:effectLst/>
              </a:rPr>
            </a:br>
            <a:br>
              <a:rPr lang="de-DE" sz="2200" dirty="0">
                <a:solidFill>
                  <a:srgbClr val="000000"/>
                </a:solidFill>
                <a:effectLst/>
                <a:latin typeface="Aptos" panose="020B0004020202020204" pitchFamily="34" charset="0"/>
              </a:rPr>
            </a:br>
            <a:br>
              <a:rPr lang="de-DE" sz="2200" dirty="0">
                <a:solidFill>
                  <a:srgbClr val="000000"/>
                </a:solidFill>
                <a:effectLst/>
                <a:latin typeface="Aptos" panose="020B0004020202020204" pitchFamily="34" charset="0"/>
              </a:rPr>
            </a:br>
            <a:br>
              <a:rPr lang="de-DE" sz="2200" dirty="0">
                <a:solidFill>
                  <a:srgbClr val="000000"/>
                </a:solidFill>
                <a:effectLst/>
                <a:latin typeface="Aptos" panose="020B0004020202020204" pitchFamily="34" charset="0"/>
              </a:rPr>
            </a:br>
            <a:endParaRPr lang="de-DE" sz="2200" dirty="0">
              <a:effectLst/>
              <a:latin typeface="Aptos" panose="020B0004020202020204" pitchFamily="34" charset="0"/>
            </a:endParaRPr>
          </a:p>
        </p:txBody>
      </p:sp>
      <p:sp>
        <p:nvSpPr>
          <p:cNvPr id="16" name="Textfeld 15">
            <a:extLst>
              <a:ext uri="{FF2B5EF4-FFF2-40B4-BE49-F238E27FC236}">
                <a16:creationId xmlns:a16="http://schemas.microsoft.com/office/drawing/2014/main" id="{3E49A746-9518-48F4-8C0D-18829E515F1F}"/>
              </a:ext>
            </a:extLst>
          </p:cNvPr>
          <p:cNvSpPr txBox="1"/>
          <p:nvPr/>
        </p:nvSpPr>
        <p:spPr bwMode="auto">
          <a:xfrm>
            <a:off x="11208568" y="6376208"/>
            <a:ext cx="864096" cy="369332"/>
          </a:xfrm>
          <a:prstGeom prst="rect">
            <a:avLst/>
          </a:prstGeom>
          <a:noFill/>
        </p:spPr>
        <p:txBody>
          <a:bodyPr wrap="square" rtlCol="0">
            <a:spAutoFit/>
          </a:bodyPr>
          <a:lstStyle/>
          <a:p>
            <a:r>
              <a:rPr lang="de-DE" b="1" dirty="0"/>
              <a:t>Karte 4 </a:t>
            </a:r>
          </a:p>
        </p:txBody>
      </p:sp>
      <p:sp>
        <p:nvSpPr>
          <p:cNvPr id="17" name="Titel 1">
            <a:extLst>
              <a:ext uri="{FF2B5EF4-FFF2-40B4-BE49-F238E27FC236}">
                <a16:creationId xmlns:a16="http://schemas.microsoft.com/office/drawing/2014/main" id="{DE9358B1-0A27-47F9-BFD9-CFEC711C337E}"/>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Raumwege 			2/3				Person A </a:t>
            </a:r>
          </a:p>
        </p:txBody>
      </p:sp>
      <p:sp>
        <p:nvSpPr>
          <p:cNvPr id="11" name="Ellipse 10">
            <a:extLst>
              <a:ext uri="{FF2B5EF4-FFF2-40B4-BE49-F238E27FC236}">
                <a16:creationId xmlns:a16="http://schemas.microsoft.com/office/drawing/2014/main" id="{E8449D02-FD95-4F17-A109-77A97EDE1E95}"/>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3" name="Grafik 12">
            <a:extLst>
              <a:ext uri="{FF2B5EF4-FFF2-40B4-BE49-F238E27FC236}">
                <a16:creationId xmlns:a16="http://schemas.microsoft.com/office/drawing/2014/main" id="{B9DC1980-F8CF-46AC-874B-EC4BEA24417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41584233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E111548B-AEAE-C336-D192-4EA6B03EC7C4}"/>
            </a:ext>
          </a:extLst>
        </p:cNvPr>
        <p:cNvGrpSpPr/>
        <p:nvPr/>
      </p:nvGrpSpPr>
      <p:grpSpPr bwMode="auto">
        <a:xfrm>
          <a:off x="0" y="0"/>
          <a:ext cx="0" cy="0"/>
          <a:chOff x="0" y="0"/>
          <a:chExt cx="0" cy="0"/>
        </a:xfrm>
      </p:grpSpPr>
      <p:pic>
        <p:nvPicPr>
          <p:cNvPr id="7" name="Grafik 6">
            <a:extLst>
              <a:ext uri="{FF2B5EF4-FFF2-40B4-BE49-F238E27FC236}">
                <a16:creationId xmlns:a16="http://schemas.microsoft.com/office/drawing/2014/main" id="{93C80879-BE14-6264-8523-F8ACB0257E8E}"/>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13073" y="4097831"/>
            <a:ext cx="1698972" cy="1698972"/>
          </a:xfrm>
          <a:prstGeom prst="rect">
            <a:avLst/>
          </a:prstGeom>
        </p:spPr>
      </p:pic>
      <p:pic>
        <p:nvPicPr>
          <p:cNvPr id="5" name="Grafik 4">
            <a:extLst>
              <a:ext uri="{FF2B5EF4-FFF2-40B4-BE49-F238E27FC236}">
                <a16:creationId xmlns:a16="http://schemas.microsoft.com/office/drawing/2014/main" id="{8D4FDDA4-4FA9-C63E-FD81-0BCAB5E19ED4}"/>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123813" y="866028"/>
            <a:ext cx="2088232" cy="2088232"/>
          </a:xfrm>
          <a:prstGeom prst="rect">
            <a:avLst/>
          </a:prstGeom>
        </p:spPr>
      </p:pic>
      <p:grpSp>
        <p:nvGrpSpPr>
          <p:cNvPr id="10" name="Gruppieren 9">
            <a:extLst>
              <a:ext uri="{FF2B5EF4-FFF2-40B4-BE49-F238E27FC236}">
                <a16:creationId xmlns:a16="http://schemas.microsoft.com/office/drawing/2014/main" id="{C3060EA8-A43A-4091-9F64-66A83ECD7C62}"/>
              </a:ext>
            </a:extLst>
          </p:cNvPr>
          <p:cNvGrpSpPr/>
          <p:nvPr/>
        </p:nvGrpSpPr>
        <p:grpSpPr>
          <a:xfrm>
            <a:off x="551384" y="0"/>
            <a:ext cx="11640616" cy="645958"/>
            <a:chOff x="551384" y="0"/>
            <a:chExt cx="11640616" cy="645958"/>
          </a:xfrm>
        </p:grpSpPr>
        <p:sp>
          <p:nvSpPr>
            <p:cNvPr id="12" name="Rechteck 11">
              <a:extLst>
                <a:ext uri="{FF2B5EF4-FFF2-40B4-BE49-F238E27FC236}">
                  <a16:creationId xmlns:a16="http://schemas.microsoft.com/office/drawing/2014/main" id="{ECD29070-9EF0-44E4-BBD0-74F570C15779}"/>
                </a:ext>
              </a:extLst>
            </p:cNvPr>
            <p:cNvSpPr/>
            <p:nvPr/>
          </p:nvSpPr>
          <p:spPr bwMode="auto">
            <a:xfrm>
              <a:off x="3143672" y="0"/>
              <a:ext cx="9048328" cy="6420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a:extLst>
                <a:ext uri="{FF2B5EF4-FFF2-40B4-BE49-F238E27FC236}">
                  <a16:creationId xmlns:a16="http://schemas.microsoft.com/office/drawing/2014/main" id="{295F716E-6F9F-408E-BDE0-1B2B834DBC73}"/>
                </a:ext>
              </a:extLst>
            </p:cNvPr>
            <p:cNvSpPr/>
            <p:nvPr/>
          </p:nvSpPr>
          <p:spPr>
            <a:xfrm>
              <a:off x="551384" y="61183"/>
              <a:ext cx="1824538" cy="584775"/>
            </a:xfrm>
            <a:prstGeom prst="rect">
              <a:avLst/>
            </a:prstGeom>
          </p:spPr>
          <p:txBody>
            <a:bodyPr wrap="none">
              <a:spAutoFit/>
            </a:bodyPr>
            <a:lstStyle/>
            <a:p>
              <a:r>
                <a:rPr lang="de-DE" sz="3200" b="1" dirty="0">
                  <a:latin typeface="Aptos" panose="020B0004020202020204" pitchFamily="34" charset="0"/>
                </a:rPr>
                <a:t>VR Move </a:t>
              </a:r>
              <a:endParaRPr lang="de-DE" sz="3200" dirty="0"/>
            </a:p>
          </p:txBody>
        </p:sp>
      </p:grpSp>
      <p:sp>
        <p:nvSpPr>
          <p:cNvPr id="4" name="Titel 3">
            <a:extLst>
              <a:ext uri="{FF2B5EF4-FFF2-40B4-BE49-F238E27FC236}">
                <a16:creationId xmlns:a16="http://schemas.microsoft.com/office/drawing/2014/main" id="{F97C64F5-07EA-1A7E-CC0E-0F54BCE90C0C}"/>
              </a:ext>
            </a:extLst>
          </p:cNvPr>
          <p:cNvSpPr>
            <a:spLocks noGrp="1"/>
          </p:cNvSpPr>
          <p:nvPr>
            <p:ph type="ctrTitle" idx="4294967295"/>
          </p:nvPr>
        </p:nvSpPr>
        <p:spPr bwMode="auto">
          <a:xfrm>
            <a:off x="2212045" y="1268759"/>
            <a:ext cx="9572587" cy="4940615"/>
          </a:xfrm>
          <a:solidFill>
            <a:schemeClr val="bg1"/>
          </a:solidFill>
          <a:ln w="28575">
            <a:noFill/>
          </a:ln>
        </p:spPr>
        <p:txBody>
          <a:bodyPr/>
          <a:lstStyle/>
          <a:p>
            <a:r>
              <a:rPr lang="de-DE" sz="1800" b="1" dirty="0">
                <a:solidFill>
                  <a:srgbClr val="000000"/>
                </a:solidFill>
                <a:latin typeface="Aptos" panose="020B0004020202020204" pitchFamily="34" charset="0"/>
              </a:rPr>
              <a:t>Gestaltungsaufgabe:</a:t>
            </a:r>
            <a:br>
              <a:rPr lang="de-DE" sz="1800" b="1" dirty="0">
                <a:solidFill>
                  <a:srgbClr val="000000"/>
                </a:solidFill>
                <a:latin typeface="Aptos" panose="020B0004020202020204" pitchFamily="34" charset="0"/>
              </a:rPr>
            </a:br>
            <a:br>
              <a:rPr lang="de-DE" sz="1800" b="1" dirty="0">
                <a:solidFill>
                  <a:srgbClr val="000000"/>
                </a:solidFill>
                <a:latin typeface="Aptos" panose="020B0004020202020204" pitchFamily="34" charset="0"/>
              </a:rPr>
            </a:br>
            <a:r>
              <a:rPr lang="de-DE" sz="1800" dirty="0">
                <a:solidFill>
                  <a:srgbClr val="000000"/>
                </a:solidFill>
                <a:latin typeface="Aptos" panose="020B0004020202020204" pitchFamily="34" charset="0"/>
              </a:rPr>
              <a:t>Erinnert euch an die offenen Raumwege, die ihr jeweils ausprobiert habt. Nutzt die Rückseite eurer vorherigen Zeichnung und entwerft einen komplexen Raumweg, der aus vier Abschnitten besteht. Das könnte zum Beispiel so aussehen:</a:t>
            </a: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22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1800" dirty="0">
                <a:solidFill>
                  <a:srgbClr val="000000"/>
                </a:solidFill>
                <a:latin typeface="Aptos" panose="020B0004020202020204" pitchFamily="34" charset="0"/>
              </a:rPr>
            </a:br>
            <a:br>
              <a:rPr lang="de-DE" sz="2200" dirty="0">
                <a:effectLst/>
                <a:latin typeface="Aptos" panose="020B0004020202020204" pitchFamily="34" charset="0"/>
              </a:rPr>
            </a:br>
            <a:br>
              <a:rPr lang="de-DE" sz="2200" dirty="0">
                <a:effectLst/>
                <a:latin typeface="Aptos" panose="020B0004020202020204" pitchFamily="34" charset="0"/>
              </a:rPr>
            </a:br>
            <a:r>
              <a:rPr lang="de-DE" sz="2200" dirty="0">
                <a:effectLst/>
                <a:latin typeface="Aptos" panose="020B0004020202020204" pitchFamily="34" charset="0"/>
              </a:rPr>
              <a:t> </a:t>
            </a:r>
            <a:br>
              <a:rPr lang="de-DE" sz="1100" dirty="0">
                <a:effectLst/>
              </a:rPr>
            </a:br>
            <a:br>
              <a:rPr lang="de-DE" sz="1600" dirty="0">
                <a:effectLst/>
              </a:rPr>
            </a:br>
            <a:br>
              <a:rPr lang="de-DE" sz="2200" dirty="0">
                <a:solidFill>
                  <a:srgbClr val="000000"/>
                </a:solidFill>
                <a:effectLst/>
                <a:latin typeface="Aptos" panose="020B0004020202020204" pitchFamily="34" charset="0"/>
              </a:rPr>
            </a:br>
            <a:br>
              <a:rPr lang="de-DE" sz="2200" dirty="0">
                <a:solidFill>
                  <a:srgbClr val="000000"/>
                </a:solidFill>
                <a:effectLst/>
                <a:latin typeface="Aptos" panose="020B0004020202020204" pitchFamily="34" charset="0"/>
              </a:rPr>
            </a:br>
            <a:br>
              <a:rPr lang="de-DE" sz="2200" dirty="0">
                <a:solidFill>
                  <a:srgbClr val="000000"/>
                </a:solidFill>
                <a:effectLst/>
                <a:latin typeface="Aptos" panose="020B0004020202020204" pitchFamily="34" charset="0"/>
              </a:rPr>
            </a:br>
            <a:endParaRPr lang="de-DE" sz="2200" dirty="0">
              <a:effectLst/>
              <a:latin typeface="Aptos" panose="020B0004020202020204" pitchFamily="34" charset="0"/>
            </a:endParaRPr>
          </a:p>
        </p:txBody>
      </p:sp>
      <p:grpSp>
        <p:nvGrpSpPr>
          <p:cNvPr id="27" name="Gruppieren 26">
            <a:extLst>
              <a:ext uri="{FF2B5EF4-FFF2-40B4-BE49-F238E27FC236}">
                <a16:creationId xmlns:a16="http://schemas.microsoft.com/office/drawing/2014/main" id="{D7B8C5F9-29C0-40CA-A71D-3AB75F2BDCDC}"/>
              </a:ext>
            </a:extLst>
          </p:cNvPr>
          <p:cNvGrpSpPr/>
          <p:nvPr/>
        </p:nvGrpSpPr>
        <p:grpSpPr>
          <a:xfrm>
            <a:off x="2495600" y="3429000"/>
            <a:ext cx="3569172" cy="1939389"/>
            <a:chOff x="3932435" y="3270208"/>
            <a:chExt cx="3569172" cy="1939389"/>
          </a:xfrm>
        </p:grpSpPr>
        <p:sp>
          <p:nvSpPr>
            <p:cNvPr id="16" name="Freihandform: Form 15">
              <a:extLst>
                <a:ext uri="{FF2B5EF4-FFF2-40B4-BE49-F238E27FC236}">
                  <a16:creationId xmlns:a16="http://schemas.microsoft.com/office/drawing/2014/main" id="{BD80A627-111C-43A1-858E-552DD71D519A}"/>
                </a:ext>
              </a:extLst>
            </p:cNvPr>
            <p:cNvSpPr/>
            <p:nvPr/>
          </p:nvSpPr>
          <p:spPr bwMode="auto">
            <a:xfrm rot="17061508">
              <a:off x="3702807" y="3499836"/>
              <a:ext cx="1215691" cy="756436"/>
            </a:xfrm>
            <a:custGeom>
              <a:avLst/>
              <a:gdLst>
                <a:gd name="connsiteX0" fmla="*/ 0 w 2086252"/>
                <a:gd name="connsiteY0" fmla="*/ 235031 h 1371270"/>
                <a:gd name="connsiteX1" fmla="*/ 772357 w 2086252"/>
                <a:gd name="connsiteY1" fmla="*/ 21967 h 1371270"/>
                <a:gd name="connsiteX2" fmla="*/ 772357 w 2086252"/>
                <a:gd name="connsiteY2" fmla="*/ 705547 h 1371270"/>
                <a:gd name="connsiteX3" fmla="*/ 1464816 w 2086252"/>
                <a:gd name="connsiteY3" fmla="*/ 785446 h 1371270"/>
                <a:gd name="connsiteX4" fmla="*/ 1589103 w 2086252"/>
                <a:gd name="connsiteY4" fmla="*/ 1353617 h 1371270"/>
                <a:gd name="connsiteX5" fmla="*/ 2086252 w 2086252"/>
                <a:gd name="connsiteY5" fmla="*/ 1238207 h 1371270"/>
                <a:gd name="connsiteX6" fmla="*/ 2086252 w 2086252"/>
                <a:gd name="connsiteY6" fmla="*/ 1238207 h 137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2" h="1371270">
                  <a:moveTo>
                    <a:pt x="0" y="235031"/>
                  </a:moveTo>
                  <a:cubicBezTo>
                    <a:pt x="321815" y="89289"/>
                    <a:pt x="643631" y="-56452"/>
                    <a:pt x="772357" y="21967"/>
                  </a:cubicBezTo>
                  <a:cubicBezTo>
                    <a:pt x="901083" y="100386"/>
                    <a:pt x="656947" y="578301"/>
                    <a:pt x="772357" y="705547"/>
                  </a:cubicBezTo>
                  <a:cubicBezTo>
                    <a:pt x="887767" y="832793"/>
                    <a:pt x="1328692" y="677434"/>
                    <a:pt x="1464816" y="785446"/>
                  </a:cubicBezTo>
                  <a:cubicBezTo>
                    <a:pt x="1600940" y="893458"/>
                    <a:pt x="1485530" y="1278157"/>
                    <a:pt x="1589103" y="1353617"/>
                  </a:cubicBezTo>
                  <a:cubicBezTo>
                    <a:pt x="1692676" y="1429077"/>
                    <a:pt x="2086252" y="1238207"/>
                    <a:pt x="2086252" y="1238207"/>
                  </a:cubicBezTo>
                  <a:lnTo>
                    <a:pt x="2086252" y="1238207"/>
                  </a:lnTo>
                </a:path>
              </a:pathLst>
            </a:custGeom>
            <a:no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Bogen 16">
              <a:extLst>
                <a:ext uri="{FF2B5EF4-FFF2-40B4-BE49-F238E27FC236}">
                  <a16:creationId xmlns:a16="http://schemas.microsoft.com/office/drawing/2014/main" id="{8EE18485-87E8-4E11-B700-63ABFB44D1B0}"/>
                </a:ext>
              </a:extLst>
            </p:cNvPr>
            <p:cNvSpPr/>
            <p:nvPr/>
          </p:nvSpPr>
          <p:spPr bwMode="auto">
            <a:xfrm>
              <a:off x="6362211" y="3408241"/>
              <a:ext cx="1139396" cy="956863"/>
            </a:xfrm>
            <a:prstGeom prst="arc">
              <a:avLst>
                <a:gd name="adj1" fmla="val 16200000"/>
                <a:gd name="adj2" fmla="val 5612835"/>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p>
          </p:txBody>
        </p:sp>
        <p:cxnSp>
          <p:nvCxnSpPr>
            <p:cNvPr id="19" name="Verbinder: gewinkelt 18">
              <a:extLst>
                <a:ext uri="{FF2B5EF4-FFF2-40B4-BE49-F238E27FC236}">
                  <a16:creationId xmlns:a16="http://schemas.microsoft.com/office/drawing/2014/main" id="{6479A1DC-8BA7-4F23-B171-409B0DC39850}"/>
                </a:ext>
              </a:extLst>
            </p:cNvPr>
            <p:cNvCxnSpPr>
              <a:cxnSpLocks/>
            </p:cNvCxnSpPr>
            <p:nvPr/>
          </p:nvCxnSpPr>
          <p:spPr bwMode="auto">
            <a:xfrm rot="16200000" flipH="1">
              <a:off x="5390140" y="4545701"/>
              <a:ext cx="1111767" cy="216026"/>
            </a:xfrm>
            <a:prstGeom prst="bentConnector3">
              <a:avLst/>
            </a:prstGeom>
            <a:ln w="28575">
              <a:solidFill>
                <a:schemeClr val="accent3">
                  <a:lumMod val="25000"/>
                </a:schemeClr>
              </a:solidFill>
            </a:ln>
          </p:spPr>
          <p:style>
            <a:lnRef idx="1">
              <a:schemeClr val="accent1"/>
            </a:lnRef>
            <a:fillRef idx="0">
              <a:schemeClr val="accent1"/>
            </a:fillRef>
            <a:effectRef idx="0">
              <a:schemeClr val="accent1"/>
            </a:effectRef>
            <a:fontRef idx="minor">
              <a:schemeClr val="tx1"/>
            </a:fontRef>
          </p:style>
        </p:cxnSp>
        <p:cxnSp>
          <p:nvCxnSpPr>
            <p:cNvPr id="21" name="Verbinder: gewinkelt 20">
              <a:extLst>
                <a:ext uri="{FF2B5EF4-FFF2-40B4-BE49-F238E27FC236}">
                  <a16:creationId xmlns:a16="http://schemas.microsoft.com/office/drawing/2014/main" id="{C45E717E-2035-4D95-8509-CB2EEA8FE5C5}"/>
                </a:ext>
              </a:extLst>
            </p:cNvPr>
            <p:cNvCxnSpPr/>
            <p:nvPr/>
          </p:nvCxnSpPr>
          <p:spPr bwMode="auto">
            <a:xfrm flipV="1">
              <a:off x="6054034" y="4360110"/>
              <a:ext cx="871466" cy="849486"/>
            </a:xfrm>
            <a:prstGeom prst="bentConnector3">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r Verbinder 22">
              <a:extLst>
                <a:ext uri="{FF2B5EF4-FFF2-40B4-BE49-F238E27FC236}">
                  <a16:creationId xmlns:a16="http://schemas.microsoft.com/office/drawing/2014/main" id="{16F904AF-39A5-49BC-9F4E-68D165B368A2}"/>
                </a:ext>
              </a:extLst>
            </p:cNvPr>
            <p:cNvCxnSpPr>
              <a:cxnSpLocks/>
            </p:cNvCxnSpPr>
            <p:nvPr/>
          </p:nvCxnSpPr>
          <p:spPr bwMode="auto">
            <a:xfrm>
              <a:off x="4753114" y="3350979"/>
              <a:ext cx="1084895" cy="746852"/>
            </a:xfrm>
            <a:prstGeom prst="line">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9" name="Textfeld 28">
            <a:extLst>
              <a:ext uri="{FF2B5EF4-FFF2-40B4-BE49-F238E27FC236}">
                <a16:creationId xmlns:a16="http://schemas.microsoft.com/office/drawing/2014/main" id="{1966D827-8C02-42EC-9751-8E5151E2AFB3}"/>
              </a:ext>
            </a:extLst>
          </p:cNvPr>
          <p:cNvSpPr txBox="1"/>
          <p:nvPr/>
        </p:nvSpPr>
        <p:spPr bwMode="auto">
          <a:xfrm>
            <a:off x="6384035" y="2820992"/>
            <a:ext cx="5400598" cy="3416320"/>
          </a:xfrm>
          <a:prstGeom prst="rect">
            <a:avLst/>
          </a:prstGeom>
          <a:noFill/>
        </p:spPr>
        <p:txBody>
          <a:bodyPr wrap="square" rtlCol="0">
            <a:spAutoFit/>
          </a:bodyPr>
          <a:lstStyle/>
          <a:p>
            <a:pPr marL="342900" indent="-342900">
              <a:buAutoNum type="arabicPeriod"/>
            </a:pPr>
            <a:r>
              <a:rPr lang="de-DE" dirty="0">
                <a:solidFill>
                  <a:srgbClr val="000000"/>
                </a:solidFill>
                <a:latin typeface="Aptos" panose="020B0004020202020204" pitchFamily="34" charset="0"/>
              </a:rPr>
              <a:t>Entscheidet an welchem Ende ihr starten möchtet und lauft die Spur mehrfach, zusammen ab - bis ihr sie beide verinnerlicht habt.</a:t>
            </a:r>
          </a:p>
          <a:p>
            <a:pPr marL="342900" indent="-342900">
              <a:buAutoNum type="arabicPeriod"/>
            </a:pPr>
            <a:r>
              <a:rPr lang="de-DE" dirty="0">
                <a:solidFill>
                  <a:srgbClr val="000000"/>
                </a:solidFill>
                <a:latin typeface="Aptos" panose="020B0004020202020204" pitchFamily="34" charset="0"/>
              </a:rPr>
              <a:t>Überlegt euch für jeden Abschnitt eine Fort-bewegungsart. Entscheidet dafür auf welcher Ebene, mit welcher Bewegungsrichtung und in welchem Tempo ihr euch bewegen wollt. </a:t>
            </a:r>
          </a:p>
          <a:p>
            <a:pPr marL="342900" indent="-342900">
              <a:buAutoNum type="arabicPeriod"/>
            </a:pPr>
            <a:r>
              <a:rPr lang="de-DE" dirty="0">
                <a:solidFill>
                  <a:srgbClr val="000000"/>
                </a:solidFill>
                <a:latin typeface="Aptos" panose="020B0004020202020204" pitchFamily="34" charset="0"/>
              </a:rPr>
              <a:t>Gestaltet dabei flüssige Übergänge, um von dem einen zum anderen Abschnitt bzw. zur neuen Bewegung zu kommen. </a:t>
            </a:r>
          </a:p>
          <a:p>
            <a:pPr marL="342900" indent="-342900">
              <a:buAutoNum type="arabicPeriod"/>
            </a:pPr>
            <a:r>
              <a:rPr lang="de-DE" dirty="0">
                <a:solidFill>
                  <a:srgbClr val="000000"/>
                </a:solidFill>
                <a:latin typeface="Aptos" panose="020B0004020202020204" pitchFamily="34" charset="0"/>
              </a:rPr>
              <a:t>Legt so einen kleinen Ablauf fest, den ihr auswendig wiederholen könnt. </a:t>
            </a:r>
            <a:endParaRPr lang="de-DE" dirty="0"/>
          </a:p>
        </p:txBody>
      </p:sp>
      <p:sp>
        <p:nvSpPr>
          <p:cNvPr id="18" name="Textfeld 17">
            <a:extLst>
              <a:ext uri="{FF2B5EF4-FFF2-40B4-BE49-F238E27FC236}">
                <a16:creationId xmlns:a16="http://schemas.microsoft.com/office/drawing/2014/main" id="{873B4B3A-31AF-4D4E-BF40-B47D5A3273BD}"/>
              </a:ext>
            </a:extLst>
          </p:cNvPr>
          <p:cNvSpPr txBox="1"/>
          <p:nvPr/>
        </p:nvSpPr>
        <p:spPr bwMode="auto">
          <a:xfrm>
            <a:off x="11208568" y="6376208"/>
            <a:ext cx="864096" cy="369332"/>
          </a:xfrm>
          <a:prstGeom prst="rect">
            <a:avLst/>
          </a:prstGeom>
          <a:noFill/>
        </p:spPr>
        <p:txBody>
          <a:bodyPr wrap="square" rtlCol="0">
            <a:spAutoFit/>
          </a:bodyPr>
          <a:lstStyle/>
          <a:p>
            <a:r>
              <a:rPr lang="de-DE" b="1" dirty="0"/>
              <a:t>Karte 5 </a:t>
            </a:r>
          </a:p>
        </p:txBody>
      </p:sp>
      <p:sp>
        <p:nvSpPr>
          <p:cNvPr id="22" name="Titel 1">
            <a:extLst>
              <a:ext uri="{FF2B5EF4-FFF2-40B4-BE49-F238E27FC236}">
                <a16:creationId xmlns:a16="http://schemas.microsoft.com/office/drawing/2014/main" id="{95027DE2-8AC6-4137-B6A7-7F24AC3ADE99}"/>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Raumwege 			3/3				Person A </a:t>
            </a:r>
          </a:p>
        </p:txBody>
      </p:sp>
      <p:sp>
        <p:nvSpPr>
          <p:cNvPr id="24" name="Ellipse 23">
            <a:extLst>
              <a:ext uri="{FF2B5EF4-FFF2-40B4-BE49-F238E27FC236}">
                <a16:creationId xmlns:a16="http://schemas.microsoft.com/office/drawing/2014/main" id="{8D21B3F9-6880-454A-9B36-04D236A2027C}"/>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5" name="Grafik 24">
            <a:extLst>
              <a:ext uri="{FF2B5EF4-FFF2-40B4-BE49-F238E27FC236}">
                <a16:creationId xmlns:a16="http://schemas.microsoft.com/office/drawing/2014/main" id="{236225D1-CEC1-41B9-B4C7-3DB3ED56361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434" y="6613863"/>
            <a:ext cx="778245" cy="272290"/>
          </a:xfrm>
          <a:prstGeom prst="rect">
            <a:avLst/>
          </a:prstGeom>
        </p:spPr>
      </p:pic>
    </p:spTree>
    <p:extLst>
      <p:ext uri="{BB962C8B-B14F-4D97-AF65-F5344CB8AC3E}">
        <p14:creationId xmlns:p14="http://schemas.microsoft.com/office/powerpoint/2010/main" val="4221469337"/>
      </p:ext>
    </p:extLst>
  </p:cSld>
  <p:clrMapOvr>
    <a:masterClrMapping/>
  </p:clrMapOvr>
</p:sld>
</file>

<file path=ppt/theme/theme1.xml><?xml version="1.0" encoding="utf-8"?>
<a:theme xmlns:a="http://schemas.openxmlformats.org/drawingml/2006/main" name="Kompetenzverbund_Digital">
  <a:themeElements>
    <a:clrScheme name="Lernen Digital Kunst_Sport">
      <a:dk1>
        <a:sysClr val="windowText" lastClr="000000"/>
      </a:dk1>
      <a:lt1>
        <a:sysClr val="window" lastClr="FFFFFF"/>
      </a:lt1>
      <a:dk2>
        <a:srgbClr val="44546A"/>
      </a:dk2>
      <a:lt2>
        <a:srgbClr val="E8EBF0"/>
      </a:lt2>
      <a:accent1>
        <a:srgbClr val="FF98FF"/>
      </a:accent1>
      <a:accent2>
        <a:srgbClr val="FF3859"/>
      </a:accent2>
      <a:accent3>
        <a:srgbClr val="B4E0E8"/>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Arial"/>
        <a:cs typeface="Arial"/>
      </a:majorFont>
      <a:minorFont>
        <a:latin typeface="Kantumruy Pro"/>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prstGeom prst="rect">
          <a:avLst/>
        </a:prstGeom>
        <a:ln>
          <a:noFill/>
        </a:ln>
      </a:spPr>
      <a:bodyPr/>
      <a:lstStyle/>
      <a:style>
        <a:lnRef idx="2">
          <a:schemeClr val="accent1">
            <a:shade val="50000"/>
          </a:schemeClr>
        </a:lnRef>
        <a:fillRef idx="1">
          <a:schemeClr val="accent1"/>
        </a:fillRef>
        <a:effectRef idx="0">
          <a:schemeClr val="accent1"/>
        </a:effectRef>
        <a:fontRef idx="minor">
          <a:schemeClr val="lt1"/>
        </a:fontRef>
      </a:style>
    </a:spDef>
    <a:lnDef>
      <a:spPr bwMode="auto">
        <a:prstGeom prst="rect">
          <a:avLst/>
        </a:prstGeom>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bwMode="auto">
        <a:prstGeom prst="rect">
          <a:avLst/>
        </a:prstGeom>
        <a:noFill/>
      </a:spPr>
      <a:bodyPr/>
      <a:lstStyle/>
    </a:tx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Arial"/>
        <a:cs typeface="Arial"/>
      </a:majorFont>
      <a:minorFont>
        <a:latin typeface="Kantumruy Pro"/>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Kompetenzverbund_Digital</Template>
  <TotalTime>0</TotalTime>
  <Words>3540</Words>
  <Application>Microsoft Office PowerPoint</Application>
  <PresentationFormat>Breitbild</PresentationFormat>
  <Paragraphs>327</Paragraphs>
  <Slides>31</Slides>
  <Notes>30</Notes>
  <HiddenSlides>0</HiddenSlides>
  <MMClips>0</MMClips>
  <ScaleCrop>false</ScaleCrop>
  <HeadingPairs>
    <vt:vector size="6" baseType="variant">
      <vt:variant>
        <vt:lpstr>Verwendete Schriftarten</vt:lpstr>
      </vt:variant>
      <vt:variant>
        <vt:i4>7</vt:i4>
      </vt:variant>
      <vt:variant>
        <vt:lpstr>Design</vt:lpstr>
      </vt:variant>
      <vt:variant>
        <vt:i4>2</vt:i4>
      </vt:variant>
      <vt:variant>
        <vt:lpstr>Folientitel</vt:lpstr>
      </vt:variant>
      <vt:variant>
        <vt:i4>31</vt:i4>
      </vt:variant>
    </vt:vector>
  </HeadingPairs>
  <TitlesOfParts>
    <vt:vector size="40" baseType="lpstr">
      <vt:lpstr>Aptos</vt:lpstr>
      <vt:lpstr>Arial</vt:lpstr>
      <vt:lpstr>Calibri</vt:lpstr>
      <vt:lpstr>Calibri Light</vt:lpstr>
      <vt:lpstr>Kantumruy Pro</vt:lpstr>
      <vt:lpstr>Kantumruy Pro Medium</vt:lpstr>
      <vt:lpstr>Symbol</vt:lpstr>
      <vt:lpstr>Kompetenzverbund_Digital</vt:lpstr>
      <vt:lpstr>Office</vt:lpstr>
      <vt:lpstr>PowerPoint-Präsentation</vt:lpstr>
      <vt:lpstr>PowerPoint-Präsentation</vt:lpstr>
      <vt:lpstr>PowerPoint-Präsentation</vt:lpstr>
      <vt:lpstr>PowerPoint-Präsentation</vt:lpstr>
      <vt:lpstr>Erkundet mit Hilfe der Technikanleitung, zu zweit, die Funktionen der App Open Brush. Dafür wechselt ihr euch gleich mit der VR-Brille ab. Entscheidet wer von euch A und wer B ist.   Vorgehen:  Person A setzt die Brille auf.         Person B leitet mit Hilfe des Infoblattes an, liest die     Arbeitsaufträge laut vor und passt gut auf Person A auf, da diese    die reale Umgebung außerhalb der VR-Brille nicht sehen kann.  Aufgabe:  Findet heraus wie man in der App zeichnet, Farben verändert,    radiert, vergrößert - verkleinert und den gesamten Screen löscht.   Tauscht die Brille und wiederholt den Vorgang, sodass ihr beide die App kennengelernt haben.</vt:lpstr>
      <vt:lpstr>PowerPoint-Präsentation</vt:lpstr>
      <vt:lpstr>1. Du startest ohne VR-Brille. Achte gut auf dein Teammitglied. Kannst du erraten, was in  den virtuellen Raum gemalt wird?  2. a) Nun setzt du die VR-Brille auf. Laufe den Parcours ab. Nach zwei Durchläufen gibt dein  Teammitglied eine Bewegungsrichtung vor, die du umsetzt – zum Bespiel: rückwärts,  vorwärts oder seitwärts.  b)      Höre auf die Impulse zur Tempoveränderung (einfach, doppelt, halb, Zeitlupe oder  Turbo – so schnell wie du kannst) deines Teammitglieds und setze sie um.  c)     Jetzt werden die Impulse Bewegungsrichtung und Tempo verbunden.   Setze die Kombination um, die dir zugerufen wird.   3.          Nun gestaltest du einen Parcours für dein Teammitglied. Lösche dafür zuerst den  Sketch und zeichne auf der untersten Ebene am Boden einen gradlinigen, offenen  Raumweg. Nutze den gesamten Guardian. Überreiche, wenn du fertig bist, die Brille. </vt:lpstr>
      <vt:lpstr>4. a) Achte gut auf dein Teammitglied, während der Parcours zweimal selbstständig  abgegangen wird! Nach zwei Durchläufen, darfst du Impulse zurufen. Gib dabei an  welche Bewegungsrichtung genutzt werden soll: rückwärts/ vorwärts/ seitwärts.  b)       Gib deinem Teammitglied vor, in welchem Tempo der Parcours zu durchlaufen ist  (einfach, doppelt, halb, Zeitlupe oder Turbo).   c)       Verbinde die Impulse Bewegungsrichtung und Tempo. Rufe zum Beispiel vorwärts- Turbo oder seitwärts-Zeitlupe oder einfach-rückwärts.   Probiere mind. 3 Kombinationen.  5) Habt ihr weitere Ideen wie ihr die Bewegung und Wege, zum Beispiel in den   Raumebenen (tief - mittel - hoch) oder durch andere Raumformen, variieren könnt?    - Wie könnt ihr euch auf unterschiedlichen Ebenen bewegen?  - Was ist ein Beispiel für eine offene Raumform?  - Was ist eine geschlossene Raumform?  - Überlegt zusammen und tauscht euch miteinander aus!              </vt:lpstr>
      <vt:lpstr>Gestaltungsaufgabe:  Erinnert euch an die offenen Raumwege, die ihr jeweils ausprobiert habt. Nutzt die Rückseite eurer vorherigen Zeichnung und entwerft einen komplexen Raumweg, der aus vier Abschnitten besteht. Das könnte zum Beispiel so aussehen:                       </vt:lpstr>
      <vt:lpstr>PowerPoint-Präsentation</vt:lpstr>
      <vt:lpstr>PowerPoint-Präsentation</vt:lpstr>
      <vt:lpstr>1.  Du startest ohne Brille. Dein Teammitglied zeichnet dir einen Parcours!   Übernimm die Brille und setze sie auf.   2.        Fahre nun mit verschiedenen Körperteilen die gezeichneten, runden Raumformen im VR- Raum ab. Dein Teammitglied gibt an, wann du welches Körperteil benutzen sollst.   3.       Jetzt gestaltest du den Parcours: Zeichne großflächig viele eckige geschlossene  Raumformen (z.B. 3-Eck, 4-Eck, 5-Eck…) zusätzlich in den Raum. Zeichne auf allen  Ebenen, die dir einfallen. Überreiche die Brille. Dein Teammitglied soll nun deine  gezeichneten, eckigen Formen mit verschiedenen Körperteilen abfahren. Du sagst an,  wann welches Körperteil benutzt wird. Hake in der zugehörigen Tabelle (S. 8) ab.     Bemerkung: Da ihr den Sketch zwischendurch nicht löscht, habt ihr jetzt einen Parcours  aus eckigen und kurvigen, geschlossenen Raumformen.         </vt:lpstr>
      <vt:lpstr>PowerPoint-Präsentation</vt:lpstr>
      <vt:lpstr>PowerPoint-Präsentation</vt:lpstr>
      <vt:lpstr>PowerPoint-Präsentation</vt:lpstr>
      <vt:lpstr>PowerPoint-Präsentation</vt:lpstr>
      <vt:lpstr>1a) Du startest ohne VR-Brille. Beobachte dein Teammitglied wie es eine Formenwelt für  dich gestaltet.   b) Setze die Brille auf und schaue dich um. Du brauchst keine Controller. Bewege dich zur  Musik, durch die Formenwelt. Kommst du einer Figur näher wirst du von ihr (wie von  einem Magneten) angezogen und übernimmst die entsprechende  Bewegungsqualität:   Kreis – hier befindest du dich in der Kreiswelt:   Bewege dich wabbelig, fließend und mit runden, kreisenden Bewegungen.    Dreieck – hier befindest du dich in der Eckenwelt:   Bewege dich nun abgehackt, kantig und zackig.     Bewege dich von Figur zu Figur und lande mal in der Kreiswelt und mal in der  Eckenwelt. Lass dich min. 1-mal von jeder Figur anziehen. Dein Teammitglied  versucht jeweils zu erraten in welcher Welt du bist und teilt dir seine Einschätzung mit. </vt:lpstr>
      <vt:lpstr>2a)  Jetzt wird das Prinzip umgedreht. Dein Teammitglied steuert jetzt die Magneten und  ruft dir zu in welche Welt du eintauschen sollst. Bewege dich schnell zu der  entsprechenden Form und wechsele die Qualität.   Erweiterung: Erhalte zusätzlich Tipps zur Variation des Tempos (z.B. schnell, langsam, Zeitlupe) oder der Dimension (eng – mittel – weit).    b)  Wenn ihr fertig seid, löschst du den gesamten Sketch und zeichnest eine neue  Formenwelt - Kreise und Dreiecke, 4 von jeder Sorte.   Wiederholt den Aufgabenverlauf in getauschten Rollen (Siehe Person B).           </vt:lpstr>
      <vt:lpstr>1a) Du startest mit der Brille. Stelle eine Farbe und einen Pinselstrich ein und übergib  dann den Controller an dein Teammitglied.   b) Dir werden nun Raumformen und Linien in deinen VR-Raum gemalt. Beobachte wie sich  die räumlichen Strukturen bilden. Nimm diese Impulse auf und übertrage sie in  Bewegung. Verfolge die Linien mit unterschiedlichen Körperteilen z.B. mit dem  Bauchnabel, Kopf oder Knie… . Erkunde auch, was deine Arme währenddessen  machen können.  Erweiterung: Dein Teammitglied gibt dir weitere Bewegungsaufgaben, beispielsweise Wechsel im Tempo (z.B Zeitlupe oder so schnell wie du kannst) oder zwischen Bewegungsfluss und Stopps, vor. Findet ein Ende und nehmt euch Zeit das Gebilde anzuschauen. Erst du dann dein Teammitglied. Zieht den Sketch mal riesen groß und mal ganz klein.   c)  Tauscht euch ohne Brille über das aus, was ihr erlebt und empfunden habt.  d) Wechselt nun die Rollen und wiederholt die Aufgaben. Der gesamte Sketch sollte für  die neue Runde gelöscht werden.       </vt:lpstr>
      <vt:lpstr>1  a) Du startest mit der Brille. Lösche den gesamten Sketch. Zeichne und bewege dich frei zur  Musik ...    1. ... auf unterschiedlichen Ebenen (am Boden oder im Stand)  2. ... in unterschiedlichen Dimensionen (eng oder weit) – also kleine Bewegungen am  Platz oder große Bewegungen durch den Raum  3. in Zeitlupe oder Zeitraffer    Variiere innerhalb dieser 6 Kategorien möglichst vielfältig. Bewege dich ungefähr 1  Minute. Dein Teammitglied versucht sich mit dir mit zu bewegen und kopiert dich. Wenn  du fertig bist schaue dir das Gebilde an, welches durch deine Bewegungen entstanden  ist! Nimm dir auch dafür 1 Minute Zeit! Dein Teammitglied wird dir die Zeit für den  Wechsel ansagen!  b) Tauscht die Brille und die Rollen (Aufgabe 1 a von Person B). Bevor es mit der  Aufgabe  1 a) losgeht, bekommt dein Teammitglied auch 1 Minute Zeit sich den VR- Raum mit eurem ersten Gebilde anzuschauen. Stoppe jetzt du dafür die Zeit – ca. 1  Minute.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H1 Lorem ipsum dolor sit amet cons adipiscing elit</dc:title>
  <dc:creator>Philip Seufert</dc:creator>
  <cp:lastModifiedBy>Miko, Helena</cp:lastModifiedBy>
  <cp:revision>315</cp:revision>
  <cp:lastPrinted>2025-11-28T12:16:25Z</cp:lastPrinted>
  <dcterms:created xsi:type="dcterms:W3CDTF">2023-12-15T13:22:00Z</dcterms:created>
  <dcterms:modified xsi:type="dcterms:W3CDTF">2026-02-05T01:15:13Z</dcterms:modified>
</cp:coreProperties>
</file>